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256" r:id="rId2"/>
    <p:sldId id="257" r:id="rId3"/>
    <p:sldId id="258" r:id="rId4"/>
    <p:sldId id="259" r:id="rId5"/>
    <p:sldId id="296" r:id="rId6"/>
    <p:sldId id="260" r:id="rId7"/>
    <p:sldId id="261" r:id="rId8"/>
    <p:sldId id="266" r:id="rId9"/>
    <p:sldId id="263" r:id="rId10"/>
    <p:sldId id="264" r:id="rId11"/>
    <p:sldId id="297" r:id="rId12"/>
    <p:sldId id="290" r:id="rId13"/>
    <p:sldId id="291" r:id="rId14"/>
    <p:sldId id="265" r:id="rId15"/>
    <p:sldId id="276" r:id="rId16"/>
    <p:sldId id="275" r:id="rId17"/>
    <p:sldId id="306" r:id="rId18"/>
    <p:sldId id="305" r:id="rId19"/>
    <p:sldId id="280" r:id="rId20"/>
    <p:sldId id="281" r:id="rId21"/>
    <p:sldId id="282" r:id="rId22"/>
    <p:sldId id="299" r:id="rId23"/>
    <p:sldId id="273" r:id="rId24"/>
    <p:sldId id="277" r:id="rId25"/>
    <p:sldId id="309" r:id="rId26"/>
    <p:sldId id="278" r:id="rId27"/>
    <p:sldId id="302" r:id="rId28"/>
    <p:sldId id="279" r:id="rId29"/>
    <p:sldId id="286" r:id="rId30"/>
    <p:sldId id="294" r:id="rId31"/>
    <p:sldId id="293" r:id="rId32"/>
    <p:sldId id="303" r:id="rId33"/>
    <p:sldId id="307" r:id="rId34"/>
    <p:sldId id="287" r:id="rId35"/>
    <p:sldId id="289" r:id="rId36"/>
    <p:sldId id="304" r:id="rId37"/>
    <p:sldId id="308" r:id="rId38"/>
    <p:sldId id="300" r:id="rId39"/>
    <p:sldId id="270" r:id="rId40"/>
    <p:sldId id="272" r:id="rId41"/>
    <p:sldId id="30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35" autoAdjust="0"/>
    <p:restoredTop sz="94660"/>
  </p:normalViewPr>
  <p:slideViewPr>
    <p:cSldViewPr>
      <p:cViewPr varScale="1">
        <p:scale>
          <a:sx n="69" d="100"/>
          <a:sy n="69" d="100"/>
        </p:scale>
        <p:origin x="-135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C060CB-1F38-4BE8-BB82-35D99C86C054}" type="datetimeFigureOut">
              <a:rPr lang="en-US" smtClean="0"/>
              <a:pPr/>
              <a:t>8/1/2012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42902E-0767-4E16-8CE5-238850E454AC}" type="slidenum">
              <a:rPr lang="en-US" smtClean="0"/>
              <a:pPr/>
              <a:t>‹#›</a:t>
            </a:fld>
            <a:endParaRPr lang="en-US" dirty="0"/>
          </a:p>
        </p:txBody>
      </p:sp>
    </p:spTree>
    <p:extLst>
      <p:ext uri="{BB962C8B-B14F-4D97-AF65-F5344CB8AC3E}">
        <p14:creationId xmlns:p14="http://schemas.microsoft.com/office/powerpoint/2010/main" val="2430446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Able</a:t>
            </a:r>
            <a:r>
              <a:rPr lang="en-US" baseline="0" dirty="0" smtClean="0"/>
              <a:t> to supply power to two DC brushed motors</a:t>
            </a:r>
            <a:endParaRPr lang="en-US" dirty="0"/>
          </a:p>
        </p:txBody>
      </p:sp>
      <p:sp>
        <p:nvSpPr>
          <p:cNvPr id="4" name="Slide Number Placeholder 3"/>
          <p:cNvSpPr>
            <a:spLocks noGrp="1"/>
          </p:cNvSpPr>
          <p:nvPr>
            <p:ph type="sldNum" sz="quarter" idx="10"/>
          </p:nvPr>
        </p:nvSpPr>
        <p:spPr/>
        <p:txBody>
          <a:bodyPr/>
          <a:lstStyle/>
          <a:p>
            <a:fld id="{3F42902E-0767-4E16-8CE5-238850E454AC}" type="slidenum">
              <a:rPr lang="en-US" smtClean="0"/>
              <a:pPr/>
              <a:t>9</a:t>
            </a:fld>
            <a:endParaRPr lang="en-US" dirty="0"/>
          </a:p>
        </p:txBody>
      </p:sp>
    </p:spTree>
    <p:extLst>
      <p:ext uri="{BB962C8B-B14F-4D97-AF65-F5344CB8AC3E}">
        <p14:creationId xmlns:p14="http://schemas.microsoft.com/office/powerpoint/2010/main" val="2696878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905403A5-8C3F-4901-A91E-4AF88ED4E859}" type="datetimeFigureOut">
              <a:rPr lang="en-US" smtClean="0"/>
              <a:pPr/>
              <a:t>8/1/2012</a:t>
            </a:fld>
            <a:endParaRPr lang="en-US" dirty="0"/>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B29DC75-BA9B-44D1-B893-3F11F6655C2A}" type="slidenum">
              <a:rPr lang="en-US" smtClean="0"/>
              <a:pPr/>
              <a:t>‹#›</a:t>
            </a:fld>
            <a:endParaRPr lang="en-US" dirty="0"/>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05403A5-8C3F-4901-A91E-4AF88ED4E859}" type="datetimeFigureOut">
              <a:rPr lang="en-US" smtClean="0"/>
              <a:pPr/>
              <a:t>8/1/2012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B29DC75-BA9B-44D1-B893-3F11F6655C2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05403A5-8C3F-4901-A91E-4AF88ED4E859}" type="datetimeFigureOut">
              <a:rPr lang="en-US" smtClean="0"/>
              <a:pPr/>
              <a:t>8/1/2012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B29DC75-BA9B-44D1-B893-3F11F6655C2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05403A5-8C3F-4901-A91E-4AF88ED4E859}" type="datetimeFigureOut">
              <a:rPr lang="en-US" smtClean="0"/>
              <a:pPr/>
              <a:t>8/1/2012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B29DC75-BA9B-44D1-B893-3F11F6655C2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905403A5-8C3F-4901-A91E-4AF88ED4E859}" type="datetimeFigureOut">
              <a:rPr lang="en-US" smtClean="0"/>
              <a:pPr/>
              <a:t>8/1/2012</a:t>
            </a:fld>
            <a:endParaRPr lang="en-US" dirty="0"/>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B29DC75-BA9B-44D1-B893-3F11F6655C2A}" type="slidenum">
              <a:rPr lang="en-US" smtClean="0"/>
              <a:pPr/>
              <a:t>‹#›</a:t>
            </a:fld>
            <a:endParaRPr lang="en-US" dirty="0"/>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05403A5-8C3F-4901-A91E-4AF88ED4E859}" type="datetimeFigureOut">
              <a:rPr lang="en-US" smtClean="0"/>
              <a:pPr/>
              <a:t>8/1/2012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a:xfrm>
            <a:off x="8641080" y="6514568"/>
            <a:ext cx="464288" cy="274320"/>
          </a:xfrm>
        </p:spPr>
        <p:txBody>
          <a:bodyPr/>
          <a:lstStyle>
            <a:extLst/>
          </a:lstStyle>
          <a:p>
            <a:fld id="{1B29DC75-BA9B-44D1-B893-3F11F6655C2A}" type="slidenum">
              <a:rPr lang="en-US" smtClean="0"/>
              <a:pPr/>
              <a:t>‹#›</a:t>
            </a:fld>
            <a:endParaRPr lang="en-US" dirty="0"/>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05403A5-8C3F-4901-A91E-4AF88ED4E859}" type="datetimeFigureOut">
              <a:rPr lang="en-US" smtClean="0"/>
              <a:pPr/>
              <a:t>8/1/2012</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a:xfrm>
            <a:off x="8641080" y="6514568"/>
            <a:ext cx="464288" cy="274320"/>
          </a:xfrm>
        </p:spPr>
        <p:txBody>
          <a:bodyPr/>
          <a:lstStyle>
            <a:extLst/>
          </a:lstStyle>
          <a:p>
            <a:fld id="{1B29DC75-BA9B-44D1-B893-3F11F6655C2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05403A5-8C3F-4901-A91E-4AF88ED4E859}" type="datetimeFigureOut">
              <a:rPr lang="en-US" smtClean="0"/>
              <a:pPr/>
              <a:t>8/1/2012</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1B29DC75-BA9B-44D1-B893-3F11F6655C2A}" type="slidenum">
              <a:rPr lang="en-US" smtClean="0"/>
              <a:pPr/>
              <a:t>‹#›</a:t>
            </a:fld>
            <a:endParaRPr lang="en-US" dirty="0"/>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05403A5-8C3F-4901-A91E-4AF88ED4E859}" type="datetimeFigureOut">
              <a:rPr lang="en-US" smtClean="0"/>
              <a:pPr/>
              <a:t>8/1/2012</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1B29DC75-BA9B-44D1-B893-3F11F6655C2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905403A5-8C3F-4901-A91E-4AF88ED4E859}" type="datetimeFigureOut">
              <a:rPr lang="en-US" smtClean="0"/>
              <a:pPr/>
              <a:t>8/1/2012</a:t>
            </a:fld>
            <a:endParaRPr lang="en-US" dirty="0"/>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B29DC75-BA9B-44D1-B893-3F11F6655C2A}" type="slidenum">
              <a:rPr lang="en-US" smtClean="0"/>
              <a:pPr/>
              <a:t>‹#›</a:t>
            </a:fld>
            <a:endParaRPr lang="en-US" dirty="0"/>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905403A5-8C3F-4901-A91E-4AF88ED4E859}" type="datetimeFigureOut">
              <a:rPr lang="en-US" smtClean="0"/>
              <a:pPr/>
              <a:t>8/1/2012</a:t>
            </a:fld>
            <a:endParaRPr lang="en-US" dirty="0"/>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B29DC75-BA9B-44D1-B893-3F11F6655C2A}" type="slidenum">
              <a:rPr lang="en-US" smtClean="0"/>
              <a:pPr/>
              <a:t>‹#›</a:t>
            </a:fld>
            <a:endParaRPr lang="en-US" dirty="0"/>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dirty="0"/>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905403A5-8C3F-4901-A91E-4AF88ED4E859}" type="datetimeFigureOut">
              <a:rPr lang="en-US" smtClean="0"/>
              <a:pPr/>
              <a:t>8/1/2012</a:t>
            </a:fld>
            <a:endParaRPr lang="en-US" dirty="0"/>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B29DC75-BA9B-44D1-B893-3F11F6655C2A}" type="slidenum">
              <a:rPr lang="en-US" smtClean="0"/>
              <a:pPr/>
              <a:t>‹#›</a:t>
            </a:fld>
            <a:endParaRPr lang="en-US" dirty="0"/>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1"/>
            <a:ext cx="8389034" cy="2209800"/>
          </a:xfrm>
        </p:spPr>
        <p:txBody>
          <a:bodyPr>
            <a:noAutofit/>
          </a:bodyPr>
          <a:lstStyle/>
          <a:p>
            <a:r>
              <a:rPr lang="en-US" sz="3600" dirty="0" smtClean="0"/>
              <a:t>Self Balancing Platform</a:t>
            </a:r>
            <a:br>
              <a:rPr lang="en-US" sz="3600" dirty="0" smtClean="0"/>
            </a:br>
            <a:r>
              <a:rPr lang="en-US" sz="3600" dirty="0" smtClean="0"/>
              <a:t>A.K.A</a:t>
            </a:r>
            <a:br>
              <a:rPr lang="en-US" sz="3600" dirty="0" smtClean="0"/>
            </a:br>
            <a:r>
              <a:rPr lang="en-US" sz="3600" dirty="0" smtClean="0"/>
              <a:t>Magic Plank </a:t>
            </a:r>
            <a:endParaRPr lang="en-US" sz="3600" dirty="0"/>
          </a:p>
        </p:txBody>
      </p:sp>
      <p:sp>
        <p:nvSpPr>
          <p:cNvPr id="3" name="Subtitle 2"/>
          <p:cNvSpPr>
            <a:spLocks noGrp="1"/>
          </p:cNvSpPr>
          <p:nvPr>
            <p:ph type="subTitle" idx="1"/>
          </p:nvPr>
        </p:nvSpPr>
        <p:spPr/>
        <p:txBody>
          <a:bodyPr>
            <a:normAutofit fontScale="92500" lnSpcReduction="10000"/>
          </a:bodyPr>
          <a:lstStyle/>
          <a:p>
            <a:r>
              <a:rPr lang="en-US" dirty="0" smtClean="0"/>
              <a:t>Group II</a:t>
            </a:r>
          </a:p>
          <a:p>
            <a:r>
              <a:rPr lang="en-US" dirty="0" smtClean="0"/>
              <a:t>Brian Jacobs</a:t>
            </a:r>
          </a:p>
          <a:p>
            <a:r>
              <a:rPr lang="en-US" dirty="0" smtClean="0"/>
              <a:t>Kenneth (Rocky) Santiago Jr.</a:t>
            </a:r>
          </a:p>
          <a:p>
            <a:r>
              <a:rPr lang="en-US" dirty="0" smtClean="0"/>
              <a:t>Stephen C Fraser II</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3536"/>
            <a:ext cx="8382000" cy="1143000"/>
          </a:xfrm>
        </p:spPr>
        <p:txBody>
          <a:bodyPr>
            <a:normAutofit/>
          </a:bodyPr>
          <a:lstStyle/>
          <a:p>
            <a:r>
              <a:rPr lang="en-US" dirty="0" smtClean="0"/>
              <a:t>Bluetooth SMD Module RN-42</a:t>
            </a:r>
            <a:endParaRPr lang="en-US" dirty="0"/>
          </a:p>
        </p:txBody>
      </p:sp>
      <p:sp>
        <p:nvSpPr>
          <p:cNvPr id="3" name="Content Placeholder 2"/>
          <p:cNvSpPr>
            <a:spLocks noGrp="1"/>
          </p:cNvSpPr>
          <p:nvPr>
            <p:ph idx="1"/>
          </p:nvPr>
        </p:nvSpPr>
        <p:spPr/>
        <p:txBody>
          <a:bodyPr>
            <a:normAutofit lnSpcReduction="10000"/>
          </a:bodyPr>
          <a:lstStyle/>
          <a:p>
            <a:r>
              <a:rPr lang="en-US" dirty="0" smtClean="0"/>
              <a:t>Mounted onto Bluetooth Mate </a:t>
            </a:r>
            <a:br>
              <a:rPr lang="en-US" dirty="0" smtClean="0"/>
            </a:br>
            <a:r>
              <a:rPr lang="en-US" dirty="0" smtClean="0"/>
              <a:t>Silver</a:t>
            </a:r>
          </a:p>
          <a:p>
            <a:r>
              <a:rPr lang="en-US" dirty="0" smtClean="0"/>
              <a:t>Includes power regulator</a:t>
            </a:r>
          </a:p>
          <a:p>
            <a:r>
              <a:rPr lang="en-US" dirty="0" smtClean="0"/>
              <a:t>Low Power (45 mA)</a:t>
            </a:r>
          </a:p>
          <a:p>
            <a:r>
              <a:rPr lang="en-US" dirty="0" smtClean="0"/>
              <a:t>3.3V operation</a:t>
            </a:r>
          </a:p>
          <a:p>
            <a:r>
              <a:rPr lang="en-US" dirty="0" smtClean="0"/>
              <a:t>Delivers </a:t>
            </a:r>
            <a:r>
              <a:rPr lang="en-US" dirty="0"/>
              <a:t>up to 3 Mbps </a:t>
            </a:r>
            <a:r>
              <a:rPr lang="en-US" dirty="0" smtClean="0"/>
              <a:t>data </a:t>
            </a:r>
            <a:br>
              <a:rPr lang="en-US" dirty="0" smtClean="0"/>
            </a:br>
            <a:r>
              <a:rPr lang="en-US" dirty="0" smtClean="0"/>
              <a:t>rate </a:t>
            </a:r>
            <a:r>
              <a:rPr lang="en-US" dirty="0"/>
              <a:t>for </a:t>
            </a:r>
            <a:r>
              <a:rPr lang="en-US" dirty="0" smtClean="0"/>
              <a:t>up to 20 meters</a:t>
            </a:r>
            <a:br>
              <a:rPr lang="en-US" dirty="0" smtClean="0"/>
            </a:br>
            <a:r>
              <a:rPr lang="en-US" dirty="0" smtClean="0"/>
              <a:t>(60 ft).</a:t>
            </a:r>
          </a:p>
          <a:p>
            <a:r>
              <a:rPr lang="en-US" dirty="0" smtClean="0"/>
              <a:t>Bluetooth Technology </a:t>
            </a:r>
          </a:p>
          <a:p>
            <a:pPr>
              <a:buNone/>
            </a:pPr>
            <a:r>
              <a:rPr lang="en-US" dirty="0" smtClean="0"/>
              <a:t>   V2.0 compatible.</a:t>
            </a:r>
          </a:p>
        </p:txBody>
      </p:sp>
      <p:pic>
        <p:nvPicPr>
          <p:cNvPr id="1028" name="Picture 4" descr="C:\Users\Brian\Documents\School\Senior Design II\Figures\Bluetooth.png"/>
          <p:cNvPicPr>
            <a:picLocks noChangeAspect="1" noChangeArrowheads="1"/>
          </p:cNvPicPr>
          <p:nvPr/>
        </p:nvPicPr>
        <p:blipFill>
          <a:blip r:embed="rId2" cstate="print"/>
          <a:srcRect/>
          <a:stretch>
            <a:fillRect/>
          </a:stretch>
        </p:blipFill>
        <p:spPr bwMode="auto">
          <a:xfrm rot="-5400000">
            <a:off x="4891088" y="2347912"/>
            <a:ext cx="4533900" cy="28860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SMD Module </a:t>
            </a:r>
            <a:r>
              <a:rPr lang="en-US" dirty="0" smtClean="0"/>
              <a:t>RN-42 </a:t>
            </a:r>
            <a:r>
              <a:rPr lang="en-US" dirty="0"/>
              <a:t>Communication</a:t>
            </a:r>
          </a:p>
        </p:txBody>
      </p:sp>
      <p:sp>
        <p:nvSpPr>
          <p:cNvPr id="3" name="Content Placeholder 2"/>
          <p:cNvSpPr>
            <a:spLocks noGrp="1"/>
          </p:cNvSpPr>
          <p:nvPr>
            <p:ph idx="1"/>
          </p:nvPr>
        </p:nvSpPr>
        <p:spPr/>
        <p:txBody>
          <a:bodyPr/>
          <a:lstStyle/>
          <a:p>
            <a:r>
              <a:rPr lang="en-US" dirty="0" smtClean="0"/>
              <a:t>Utilizes UART and USB data communication interfaces.</a:t>
            </a:r>
          </a:p>
          <a:p>
            <a:r>
              <a:rPr lang="en-US" dirty="0"/>
              <a:t>Auto-discovery/pairing requires no software </a:t>
            </a:r>
            <a:r>
              <a:rPr lang="en-US" dirty="0" smtClean="0"/>
              <a:t>configuration.</a:t>
            </a:r>
          </a:p>
          <a:p>
            <a:r>
              <a:rPr lang="en-US" dirty="0"/>
              <a:t>Embedded Bluetooth stack </a:t>
            </a:r>
            <a:r>
              <a:rPr lang="en-US" dirty="0" smtClean="0"/>
              <a:t>profiles included: GAP, SDP, RFCOMM, and L2CAP.</a:t>
            </a:r>
            <a:endParaRPr lang="en-US" dirty="0"/>
          </a:p>
        </p:txBody>
      </p:sp>
    </p:spTree>
    <p:extLst>
      <p:ext uri="{BB962C8B-B14F-4D97-AF65-F5344CB8AC3E}">
        <p14:creationId xmlns:p14="http://schemas.microsoft.com/office/powerpoint/2010/main" val="4246249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Steering Implementation</a:t>
            </a:r>
            <a:endParaRPr lang="en-US" dirty="0"/>
          </a:p>
        </p:txBody>
      </p:sp>
      <p:sp>
        <p:nvSpPr>
          <p:cNvPr id="4" name="Content Placeholder 3"/>
          <p:cNvSpPr>
            <a:spLocks noGrp="1"/>
          </p:cNvSpPr>
          <p:nvPr>
            <p:ph sz="half" idx="1"/>
          </p:nvPr>
        </p:nvSpPr>
        <p:spPr/>
        <p:txBody>
          <a:bodyPr>
            <a:normAutofit lnSpcReduction="10000"/>
          </a:bodyPr>
          <a:lstStyle/>
          <a:p>
            <a:pPr lvl="0"/>
            <a:r>
              <a:rPr lang="en-US" dirty="0">
                <a:latin typeface="" pitchFamily="18"/>
              </a:rPr>
              <a:t>Nintendo Wii Wireless Controller, AKA Wiimote, mounted on the Nintendo Wii Steering </a:t>
            </a:r>
            <a:r>
              <a:rPr lang="en-US" dirty="0" smtClean="0">
                <a:latin typeface="" pitchFamily="18"/>
              </a:rPr>
              <a:t>Wheel.</a:t>
            </a:r>
            <a:endParaRPr lang="en-US" dirty="0">
              <a:latin typeface="" pitchFamily="18"/>
            </a:endParaRPr>
          </a:p>
          <a:p>
            <a:pPr lvl="0"/>
            <a:r>
              <a:rPr lang="en-US" dirty="0">
                <a:latin typeface="" pitchFamily="18"/>
              </a:rPr>
              <a:t>Powered by two AA </a:t>
            </a:r>
            <a:r>
              <a:rPr lang="en-US" dirty="0" smtClean="0">
                <a:latin typeface="" pitchFamily="18"/>
              </a:rPr>
              <a:t>batteries.</a:t>
            </a:r>
            <a:endParaRPr lang="en-US" dirty="0">
              <a:latin typeface="" pitchFamily="18"/>
            </a:endParaRPr>
          </a:p>
          <a:p>
            <a:pPr lvl="0"/>
            <a:r>
              <a:rPr lang="en-US" dirty="0">
                <a:latin typeface="" pitchFamily="18"/>
              </a:rPr>
              <a:t>Will behave as a standard steering </a:t>
            </a:r>
            <a:r>
              <a:rPr lang="en-US" dirty="0" smtClean="0">
                <a:latin typeface="" pitchFamily="18"/>
              </a:rPr>
              <a:t>wheel</a:t>
            </a:r>
            <a:r>
              <a:rPr lang="en-US" dirty="0" smtClean="0"/>
              <a:t>.</a:t>
            </a:r>
          </a:p>
          <a:p>
            <a:pPr lvl="0"/>
            <a:r>
              <a:rPr lang="en-US" dirty="0">
                <a:latin typeface="" pitchFamily="18"/>
              </a:rPr>
              <a:t>O</a:t>
            </a:r>
            <a:r>
              <a:rPr lang="en-US" dirty="0" smtClean="0">
                <a:latin typeface="" pitchFamily="18"/>
              </a:rPr>
              <a:t>perated remotely.</a:t>
            </a:r>
            <a:endParaRPr lang="en-US" dirty="0">
              <a:latin typeface="" pitchFamily="18"/>
            </a:endParaRPr>
          </a:p>
        </p:txBody>
      </p:sp>
      <p:pic>
        <p:nvPicPr>
          <p:cNvPr id="6" name="Content Placeholder 5"/>
          <p:cNvPicPr>
            <a:picLocks noGrp="1" noChangeAspect="1"/>
          </p:cNvPicPr>
          <p:nvPr>
            <p:ph sz="half" idx="2"/>
          </p:nvPr>
        </p:nvPicPr>
        <p:blipFill>
          <a:blip r:embed="rId2" cstate="print">
            <a:lum/>
            <a:alphaModFix/>
          </a:blip>
          <a:srcRect/>
          <a:stretch>
            <a:fillRect/>
          </a:stretch>
        </p:blipFill>
        <p:spPr>
          <a:xfrm>
            <a:off x="5080000" y="2321719"/>
            <a:ext cx="3175000" cy="3175000"/>
          </a:xfrm>
        </p:spPr>
      </p:pic>
    </p:spTree>
    <p:extLst>
      <p:ext uri="{BB962C8B-B14F-4D97-AF65-F5344CB8AC3E}">
        <p14:creationId xmlns:p14="http://schemas.microsoft.com/office/powerpoint/2010/main" val="3129020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Nintendo Wiimote</a:t>
            </a:r>
            <a:endParaRPr lang="en-US" dirty="0"/>
          </a:p>
        </p:txBody>
      </p:sp>
      <p:sp>
        <p:nvSpPr>
          <p:cNvPr id="5" name="Content Placeholder 4"/>
          <p:cNvSpPr>
            <a:spLocks noGrp="1"/>
          </p:cNvSpPr>
          <p:nvPr>
            <p:ph idx="1"/>
          </p:nvPr>
        </p:nvSpPr>
        <p:spPr/>
        <p:txBody>
          <a:bodyPr>
            <a:normAutofit fontScale="92500"/>
          </a:bodyPr>
          <a:lstStyle/>
          <a:p>
            <a:r>
              <a:rPr lang="en-US" dirty="0"/>
              <a:t>Communicates via a Bluetooth Wireless link</a:t>
            </a:r>
          </a:p>
          <a:p>
            <a:r>
              <a:rPr lang="en-US" dirty="0"/>
              <a:t>Utilizes a Broadcom 2042 controller chip, designed to be used with devices which follow the Bluetooth Human Interface Device (HID) standard</a:t>
            </a:r>
          </a:p>
          <a:p>
            <a:r>
              <a:rPr lang="en-US" dirty="0"/>
              <a:t>Transmits information via HID input </a:t>
            </a:r>
            <a:r>
              <a:rPr lang="en-US" dirty="0" smtClean="0"/>
              <a:t>packets</a:t>
            </a:r>
          </a:p>
          <a:p>
            <a:r>
              <a:rPr lang="en-US" dirty="0" smtClean="0"/>
              <a:t>HID data packets received and interpreted by code running on laptop computer.</a:t>
            </a:r>
            <a:endParaRPr lang="en-US" dirty="0"/>
          </a:p>
        </p:txBody>
      </p:sp>
    </p:spTree>
    <p:extLst>
      <p:ext uri="{BB962C8B-B14F-4D97-AF65-F5344CB8AC3E}">
        <p14:creationId xmlns:p14="http://schemas.microsoft.com/office/powerpoint/2010/main" val="3181697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Inertial Measurement Unit</a:t>
            </a:r>
            <a:br>
              <a:rPr lang="en-US" dirty="0" smtClean="0"/>
            </a:br>
            <a:r>
              <a:rPr lang="en-US" dirty="0" smtClean="0"/>
              <a:t>IMU3000 &amp; ADXL345</a:t>
            </a:r>
            <a:endParaRPr lang="en-US" dirty="0"/>
          </a:p>
        </p:txBody>
      </p:sp>
      <p:sp>
        <p:nvSpPr>
          <p:cNvPr id="3" name="Content Placeholder 2"/>
          <p:cNvSpPr>
            <a:spLocks noGrp="1"/>
          </p:cNvSpPr>
          <p:nvPr>
            <p:ph idx="1"/>
          </p:nvPr>
        </p:nvSpPr>
        <p:spPr>
          <a:xfrm>
            <a:off x="457200" y="1447801"/>
            <a:ext cx="8229600" cy="4724716"/>
          </a:xfrm>
        </p:spPr>
        <p:txBody>
          <a:bodyPr>
            <a:normAutofit/>
          </a:bodyPr>
          <a:lstStyle/>
          <a:p>
            <a:r>
              <a:rPr lang="en-US" dirty="0" smtClean="0"/>
              <a:t>6 Axis Inertial </a:t>
            </a:r>
          </a:p>
          <a:p>
            <a:pPr>
              <a:buNone/>
            </a:pPr>
            <a:r>
              <a:rPr lang="en-US" dirty="0" smtClean="0"/>
              <a:t>	Measurement Unit</a:t>
            </a:r>
          </a:p>
          <a:p>
            <a:r>
              <a:rPr lang="en-US" dirty="0" smtClean="0"/>
              <a:t>3.3V operation</a:t>
            </a:r>
          </a:p>
          <a:p>
            <a:r>
              <a:rPr lang="en-US" dirty="0" smtClean="0"/>
              <a:t>I</a:t>
            </a:r>
            <a:r>
              <a:rPr lang="en-US" baseline="30000" dirty="0" smtClean="0"/>
              <a:t>2</a:t>
            </a:r>
            <a:r>
              <a:rPr lang="en-US" dirty="0" smtClean="0"/>
              <a:t>C Communication</a:t>
            </a:r>
            <a:endParaRPr lang="en-US" dirty="0"/>
          </a:p>
          <a:p>
            <a:r>
              <a:rPr lang="en-US" dirty="0" smtClean="0"/>
              <a:t>Small profile</a:t>
            </a:r>
          </a:p>
        </p:txBody>
      </p:sp>
      <p:pic>
        <p:nvPicPr>
          <p:cNvPr id="1027" name="Picture 3" descr="C:\Users\Brian\Documents\School\Senior Design II\Figures\IMU.png"/>
          <p:cNvPicPr>
            <a:picLocks noChangeAspect="1" noChangeArrowheads="1"/>
          </p:cNvPicPr>
          <p:nvPr/>
        </p:nvPicPr>
        <p:blipFill>
          <a:blip r:embed="rId2" cstate="print"/>
          <a:srcRect/>
          <a:stretch>
            <a:fillRect/>
          </a:stretch>
        </p:blipFill>
        <p:spPr bwMode="auto">
          <a:xfrm rot="-5400000">
            <a:off x="5072063" y="1328737"/>
            <a:ext cx="3571875" cy="4114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Inertial Measurement Unit</a:t>
            </a:r>
            <a:br>
              <a:rPr lang="en-US" dirty="0" smtClean="0"/>
            </a:br>
            <a:r>
              <a:rPr lang="en-US" dirty="0" smtClean="0"/>
              <a:t>IMU3000</a:t>
            </a:r>
            <a:endParaRPr lang="en-US" dirty="0"/>
          </a:p>
        </p:txBody>
      </p:sp>
      <p:sp>
        <p:nvSpPr>
          <p:cNvPr id="3" name="Content Placeholder 2"/>
          <p:cNvSpPr>
            <a:spLocks noGrp="1"/>
          </p:cNvSpPr>
          <p:nvPr>
            <p:ph idx="1"/>
          </p:nvPr>
        </p:nvSpPr>
        <p:spPr/>
        <p:txBody>
          <a:bodyPr>
            <a:normAutofit/>
          </a:bodyPr>
          <a:lstStyle/>
          <a:p>
            <a:r>
              <a:rPr lang="en-US" dirty="0" smtClean="0"/>
              <a:t>IMU3000 is a 3-axis gyro</a:t>
            </a:r>
          </a:p>
          <a:p>
            <a:pPr>
              <a:buNone/>
            </a:pPr>
            <a:r>
              <a:rPr lang="en-US" dirty="0" smtClean="0"/>
              <a:t>   with programmable</a:t>
            </a:r>
          </a:p>
          <a:p>
            <a:pPr>
              <a:buNone/>
            </a:pPr>
            <a:r>
              <a:rPr lang="en-US" dirty="0" smtClean="0"/>
              <a:t>   ranges:</a:t>
            </a:r>
          </a:p>
          <a:p>
            <a:pPr lvl="1">
              <a:buNone/>
            </a:pPr>
            <a:r>
              <a:rPr lang="en-US" dirty="0" smtClean="0"/>
              <a:t>+/- 250 to  +/- 2000 deg/sec</a:t>
            </a:r>
          </a:p>
          <a:p>
            <a:r>
              <a:rPr lang="en-US" dirty="0" smtClean="0"/>
              <a:t>Operates ADXL345</a:t>
            </a:r>
          </a:p>
          <a:p>
            <a:pPr>
              <a:buNone/>
            </a:pPr>
            <a:r>
              <a:rPr lang="en-US" dirty="0" smtClean="0"/>
              <a:t>	 via secondary I</a:t>
            </a:r>
            <a:r>
              <a:rPr lang="en-US" baseline="30000" dirty="0" smtClean="0"/>
              <a:t>2</a:t>
            </a:r>
            <a:r>
              <a:rPr lang="en-US" dirty="0" smtClean="0"/>
              <a:t>C,</a:t>
            </a:r>
          </a:p>
          <a:p>
            <a:pPr>
              <a:buNone/>
            </a:pPr>
            <a:r>
              <a:rPr lang="en-US" dirty="0" smtClean="0"/>
              <a:t>	only 1 I</a:t>
            </a:r>
            <a:r>
              <a:rPr lang="en-US" baseline="30000" dirty="0" smtClean="0"/>
              <a:t>2</a:t>
            </a:r>
            <a:r>
              <a:rPr lang="en-US" dirty="0" smtClean="0"/>
              <a:t>C bus needed</a:t>
            </a:r>
          </a:p>
          <a:p>
            <a:pPr>
              <a:buNone/>
            </a:pPr>
            <a:r>
              <a:rPr lang="en-US" dirty="0" smtClean="0"/>
              <a:t>	to communicate with</a:t>
            </a:r>
          </a:p>
          <a:p>
            <a:pPr>
              <a:buNone/>
            </a:pPr>
            <a:r>
              <a:rPr lang="en-US" dirty="0" smtClean="0"/>
              <a:t>	microcontroller</a:t>
            </a:r>
          </a:p>
        </p:txBody>
      </p:sp>
      <p:pic>
        <p:nvPicPr>
          <p:cNvPr id="1026" name="Picture 2" descr="C:\Users\Brian\Documents\School\Senior Design II\Figures\IMU2.png"/>
          <p:cNvPicPr>
            <a:picLocks noChangeAspect="1" noChangeArrowheads="1"/>
          </p:cNvPicPr>
          <p:nvPr/>
        </p:nvPicPr>
        <p:blipFill>
          <a:blip r:embed="rId2" cstate="print"/>
          <a:srcRect/>
          <a:stretch>
            <a:fillRect/>
          </a:stretch>
        </p:blipFill>
        <p:spPr bwMode="auto">
          <a:xfrm rot="-5400000">
            <a:off x="4586074" y="2576727"/>
            <a:ext cx="4981576" cy="302852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Inertial Measurement Unit</a:t>
            </a:r>
            <a:br>
              <a:rPr lang="en-US" dirty="0" smtClean="0"/>
            </a:br>
            <a:r>
              <a:rPr lang="en-US" dirty="0" smtClean="0"/>
              <a:t>ADXL345</a:t>
            </a:r>
            <a:endParaRPr lang="en-US" dirty="0"/>
          </a:p>
        </p:txBody>
      </p:sp>
      <p:sp>
        <p:nvSpPr>
          <p:cNvPr id="3" name="Content Placeholder 2"/>
          <p:cNvSpPr>
            <a:spLocks noGrp="1"/>
          </p:cNvSpPr>
          <p:nvPr>
            <p:ph idx="1"/>
          </p:nvPr>
        </p:nvSpPr>
        <p:spPr/>
        <p:txBody>
          <a:bodyPr>
            <a:normAutofit/>
          </a:bodyPr>
          <a:lstStyle/>
          <a:p>
            <a:r>
              <a:rPr lang="en-US" dirty="0" smtClean="0"/>
              <a:t>ADXL345 is a 3-axis </a:t>
            </a:r>
          </a:p>
          <a:p>
            <a:pPr>
              <a:buNone/>
            </a:pPr>
            <a:r>
              <a:rPr lang="en-US" dirty="0" smtClean="0"/>
              <a:t>	accelerometer with </a:t>
            </a:r>
          </a:p>
          <a:p>
            <a:pPr>
              <a:buNone/>
            </a:pPr>
            <a:r>
              <a:rPr lang="en-US" dirty="0" smtClean="0"/>
              <a:t>	programmable ranges:</a:t>
            </a:r>
          </a:p>
          <a:p>
            <a:pPr lvl="1">
              <a:buNone/>
            </a:pPr>
            <a:r>
              <a:rPr lang="en-US" dirty="0" smtClean="0"/>
              <a:t>+/- 2 to  +/- 16 g</a:t>
            </a:r>
          </a:p>
          <a:p>
            <a:r>
              <a:rPr lang="en-US" dirty="0" smtClean="0"/>
              <a:t>3.3V operation</a:t>
            </a:r>
          </a:p>
          <a:p>
            <a:r>
              <a:rPr lang="en-US" dirty="0" smtClean="0"/>
              <a:t>I</a:t>
            </a:r>
            <a:r>
              <a:rPr lang="en-US" baseline="30000" dirty="0" smtClean="0"/>
              <a:t>2</a:t>
            </a:r>
            <a:r>
              <a:rPr lang="en-US" dirty="0" smtClean="0"/>
              <a:t>C Slave to IMU3000</a:t>
            </a:r>
          </a:p>
        </p:txBody>
      </p:sp>
      <p:pic>
        <p:nvPicPr>
          <p:cNvPr id="2050" name="Picture 2" descr="C:\Users\Brian\Documents\School\Senior Design II\Figures\IMU1.png"/>
          <p:cNvPicPr>
            <a:picLocks noChangeAspect="1" noChangeArrowheads="1"/>
          </p:cNvPicPr>
          <p:nvPr/>
        </p:nvPicPr>
        <p:blipFill>
          <a:blip r:embed="rId2" cstate="print"/>
          <a:srcRect/>
          <a:stretch>
            <a:fillRect/>
          </a:stretch>
        </p:blipFill>
        <p:spPr bwMode="auto">
          <a:xfrm rot="-5400000">
            <a:off x="4550715" y="2459685"/>
            <a:ext cx="5133257" cy="310948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dirty="0" smtClean="0"/>
              <a:t>Printed Circuit Board Schematics</a:t>
            </a:r>
            <a:endParaRPr lang="en-US" dirty="0"/>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900848"/>
            <a:ext cx="8229600" cy="4016742"/>
          </a:xfrm>
        </p:spPr>
      </p:pic>
    </p:spTree>
    <p:extLst>
      <p:ext uri="{BB962C8B-B14F-4D97-AF65-F5344CB8AC3E}">
        <p14:creationId xmlns:p14="http://schemas.microsoft.com/office/powerpoint/2010/main" val="33215408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Printed Circuit Board</a:t>
            </a:r>
            <a:endParaRPr lang="en-US" dirty="0"/>
          </a:p>
        </p:txBody>
      </p:sp>
      <p:sp>
        <p:nvSpPr>
          <p:cNvPr id="3" name="Content Placeholder 2"/>
          <p:cNvSpPr>
            <a:spLocks noGrp="1"/>
          </p:cNvSpPr>
          <p:nvPr>
            <p:ph idx="1"/>
          </p:nvPr>
        </p:nvSpPr>
        <p:spPr>
          <a:xfrm>
            <a:off x="152400" y="1646237"/>
            <a:ext cx="8839200" cy="4526280"/>
          </a:xfrm>
        </p:spPr>
        <p:txBody>
          <a:bodyPr/>
          <a:lstStyle/>
          <a:p>
            <a:r>
              <a:rPr lang="en-US" dirty="0" smtClean="0"/>
              <a:t>Runs the ATmega328p</a:t>
            </a:r>
          </a:p>
          <a:p>
            <a:r>
              <a:rPr lang="en-US" dirty="0" smtClean="0"/>
              <a:t>Pinouts for the IMU3000 and Bluetooth RN-42</a:t>
            </a:r>
            <a:endParaRPr lang="en-US" dirty="0"/>
          </a:p>
        </p:txBody>
      </p:sp>
      <p:pic>
        <p:nvPicPr>
          <p:cNvPr id="1026" name="Picture 2" descr="C:\Users\Student\Desktop\IMG_50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896214"/>
            <a:ext cx="3581400" cy="359578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tudent\Desktop\IMG_509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2470" y="2896215"/>
            <a:ext cx="4527090" cy="3595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01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24 Volt 250 Watt Electric Motor</a:t>
            </a:r>
            <a:endParaRPr lang="en-US" dirty="0"/>
          </a:p>
        </p:txBody>
      </p:sp>
      <p:sp>
        <p:nvSpPr>
          <p:cNvPr id="3" name="Content Placeholder 2"/>
          <p:cNvSpPr>
            <a:spLocks noGrp="1"/>
          </p:cNvSpPr>
          <p:nvPr>
            <p:ph idx="1"/>
          </p:nvPr>
        </p:nvSpPr>
        <p:spPr/>
        <p:txBody>
          <a:bodyPr/>
          <a:lstStyle/>
          <a:p>
            <a:r>
              <a:rPr lang="en-US" dirty="0" smtClean="0"/>
              <a:t>Type:  Brushed DC</a:t>
            </a:r>
          </a:p>
          <a:p>
            <a:r>
              <a:rPr lang="en-US" dirty="0" smtClean="0"/>
              <a:t>Rated Speed:</a:t>
            </a:r>
          </a:p>
          <a:p>
            <a:pPr>
              <a:buNone/>
            </a:pPr>
            <a:r>
              <a:rPr lang="en-US" dirty="0" smtClean="0"/>
              <a:t>   2600-2850 RPM</a:t>
            </a:r>
          </a:p>
          <a:p>
            <a:r>
              <a:rPr lang="en-US" dirty="0" smtClean="0"/>
              <a:t>Rated Current:</a:t>
            </a:r>
          </a:p>
          <a:p>
            <a:pPr>
              <a:buNone/>
            </a:pPr>
            <a:r>
              <a:rPr lang="en-US" dirty="0" smtClean="0"/>
              <a:t>   13.5-13.7 Amp</a:t>
            </a:r>
            <a:endParaRPr lang="en-US" dirty="0"/>
          </a:p>
        </p:txBody>
      </p:sp>
      <p:pic>
        <p:nvPicPr>
          <p:cNvPr id="8" name="Picture 7" descr="Motors2.PNG"/>
          <p:cNvPicPr>
            <a:picLocks noChangeAspect="1"/>
          </p:cNvPicPr>
          <p:nvPr/>
        </p:nvPicPr>
        <p:blipFill>
          <a:blip r:embed="rId2" cstate="print"/>
          <a:stretch>
            <a:fillRect/>
          </a:stretch>
        </p:blipFill>
        <p:spPr>
          <a:xfrm>
            <a:off x="1524000" y="4343400"/>
            <a:ext cx="3049232" cy="2105876"/>
          </a:xfrm>
          <a:prstGeom prst="rect">
            <a:avLst/>
          </a:prstGeom>
        </p:spPr>
      </p:pic>
      <p:pic>
        <p:nvPicPr>
          <p:cNvPr id="1026" name="Picture 2" descr="C:\Users\Brian\Documents\School\Senior Design II\Figures\Motor2.png"/>
          <p:cNvPicPr>
            <a:picLocks noChangeAspect="1" noChangeArrowheads="1"/>
          </p:cNvPicPr>
          <p:nvPr/>
        </p:nvPicPr>
        <p:blipFill>
          <a:blip r:embed="rId3" cstate="print"/>
          <a:srcRect/>
          <a:stretch>
            <a:fillRect/>
          </a:stretch>
        </p:blipFill>
        <p:spPr bwMode="auto">
          <a:xfrm>
            <a:off x="5181600" y="1524000"/>
            <a:ext cx="3352800" cy="506457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r>
              <a:rPr lang="en-US" dirty="0" smtClean="0"/>
              <a:t>Engineer and implement a unique and challenging, yet feasible senior design project that is distinguishable from other projects.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Chain Drive Wheel Assembly</a:t>
            </a:r>
            <a:endParaRPr lang="en-US" dirty="0"/>
          </a:p>
        </p:txBody>
      </p:sp>
      <p:sp>
        <p:nvSpPr>
          <p:cNvPr id="3" name="Content Placeholder 2"/>
          <p:cNvSpPr>
            <a:spLocks noGrp="1"/>
          </p:cNvSpPr>
          <p:nvPr>
            <p:ph idx="1"/>
          </p:nvPr>
        </p:nvSpPr>
        <p:spPr/>
        <p:txBody>
          <a:bodyPr/>
          <a:lstStyle/>
          <a:p>
            <a:r>
              <a:rPr lang="en-US" dirty="0" smtClean="0"/>
              <a:t>Overall Diameter:</a:t>
            </a:r>
          </a:p>
          <a:p>
            <a:pPr>
              <a:buNone/>
            </a:pPr>
            <a:r>
              <a:rPr lang="en-US" dirty="0" smtClean="0"/>
              <a:t>   143.5mm</a:t>
            </a:r>
          </a:p>
          <a:p>
            <a:r>
              <a:rPr lang="en-US" dirty="0" smtClean="0"/>
              <a:t>Overall Width:</a:t>
            </a:r>
          </a:p>
          <a:p>
            <a:pPr>
              <a:buNone/>
            </a:pPr>
            <a:r>
              <a:rPr lang="en-US" dirty="0" smtClean="0"/>
              <a:t>   56.3mm</a:t>
            </a:r>
          </a:p>
          <a:p>
            <a:r>
              <a:rPr lang="en-US" dirty="0" smtClean="0"/>
              <a:t>Sprocket:</a:t>
            </a:r>
          </a:p>
          <a:p>
            <a:pPr>
              <a:buNone/>
            </a:pPr>
            <a:r>
              <a:rPr lang="en-US" dirty="0" smtClean="0"/>
              <a:t>   #25 chain, 47 tooth</a:t>
            </a:r>
          </a:p>
          <a:p>
            <a:r>
              <a:rPr lang="en-US" dirty="0" smtClean="0"/>
              <a:t>Sprocket Offset:</a:t>
            </a:r>
          </a:p>
          <a:p>
            <a:pPr>
              <a:buNone/>
            </a:pPr>
            <a:r>
              <a:rPr lang="en-US" dirty="0" smtClean="0"/>
              <a:t>   27mm</a:t>
            </a:r>
            <a:endParaRPr lang="en-US" dirty="0"/>
          </a:p>
        </p:txBody>
      </p:sp>
      <p:pic>
        <p:nvPicPr>
          <p:cNvPr id="4" name="Picture 3" descr="Wheels.PNG"/>
          <p:cNvPicPr>
            <a:picLocks noChangeAspect="1"/>
          </p:cNvPicPr>
          <p:nvPr/>
        </p:nvPicPr>
        <p:blipFill>
          <a:blip r:embed="rId2" cstate="print"/>
          <a:stretch>
            <a:fillRect/>
          </a:stretch>
        </p:blipFill>
        <p:spPr>
          <a:xfrm>
            <a:off x="4953000" y="2209800"/>
            <a:ext cx="3763773" cy="3429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Ah 12 V Power Supply</a:t>
            </a:r>
            <a:endParaRPr lang="en-US" dirty="0"/>
          </a:p>
        </p:txBody>
      </p:sp>
      <p:sp>
        <p:nvSpPr>
          <p:cNvPr id="3" name="Content Placeholder 2"/>
          <p:cNvSpPr>
            <a:spLocks noGrp="1"/>
          </p:cNvSpPr>
          <p:nvPr>
            <p:ph idx="1"/>
          </p:nvPr>
        </p:nvSpPr>
        <p:spPr/>
        <p:txBody>
          <a:bodyPr/>
          <a:lstStyle/>
          <a:p>
            <a:r>
              <a:rPr lang="en-US" dirty="0" smtClean="0"/>
              <a:t>Style:  AGM</a:t>
            </a:r>
          </a:p>
          <a:p>
            <a:r>
              <a:rPr lang="en-US" dirty="0" smtClean="0"/>
              <a:t>Length:  5-7/8”</a:t>
            </a:r>
          </a:p>
          <a:p>
            <a:r>
              <a:rPr lang="en-US" dirty="0" smtClean="0"/>
              <a:t>Width:  2-1/2”</a:t>
            </a:r>
          </a:p>
          <a:p>
            <a:r>
              <a:rPr lang="en-US" dirty="0" smtClean="0"/>
              <a:t>Height: 3-3/4”</a:t>
            </a:r>
          </a:p>
          <a:p>
            <a:r>
              <a:rPr lang="en-US" dirty="0" smtClean="0"/>
              <a:t>Weight:  7 lbs </a:t>
            </a:r>
          </a:p>
          <a:p>
            <a:pPr>
              <a:buNone/>
            </a:pPr>
            <a:r>
              <a:rPr lang="en-US" dirty="0" smtClean="0"/>
              <a:t>	( x 2 = 14 lbs )</a:t>
            </a:r>
          </a:p>
          <a:p>
            <a:r>
              <a:rPr lang="en-US" dirty="0" smtClean="0"/>
              <a:t>Will provide estimated</a:t>
            </a:r>
          </a:p>
          <a:p>
            <a:pPr>
              <a:buNone/>
            </a:pPr>
            <a:r>
              <a:rPr lang="en-US" dirty="0" smtClean="0"/>
              <a:t>	30-45 min. battery life</a:t>
            </a:r>
          </a:p>
          <a:p>
            <a:pPr>
              <a:buNone/>
            </a:pPr>
            <a:endParaRPr lang="en-US" dirty="0" smtClean="0"/>
          </a:p>
          <a:p>
            <a:pPr>
              <a:buNone/>
            </a:pPr>
            <a:endParaRPr lang="en-US" dirty="0"/>
          </a:p>
        </p:txBody>
      </p:sp>
      <p:pic>
        <p:nvPicPr>
          <p:cNvPr id="5" name="Picture 4" descr="Power Supply.PNG"/>
          <p:cNvPicPr>
            <a:picLocks noChangeAspect="1"/>
          </p:cNvPicPr>
          <p:nvPr/>
        </p:nvPicPr>
        <p:blipFill>
          <a:blip r:embed="rId2" cstate="print"/>
          <a:stretch>
            <a:fillRect/>
          </a:stretch>
        </p:blipFill>
        <p:spPr>
          <a:xfrm>
            <a:off x="5334000" y="2057400"/>
            <a:ext cx="3334944" cy="35814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533400" y="2209800"/>
            <a:ext cx="8229600" cy="2209800"/>
          </a:xfrm>
        </p:spPr>
        <p:txBody>
          <a:bodyPr>
            <a:noAutofit/>
          </a:bodyPr>
          <a:lstStyle/>
          <a:p>
            <a:pPr algn="ctr"/>
            <a:r>
              <a:rPr lang="en-US" sz="6600" dirty="0" smtClean="0"/>
              <a:t>Software </a:t>
            </a:r>
            <a:br>
              <a:rPr lang="en-US" sz="6600" dirty="0" smtClean="0"/>
            </a:br>
            <a:r>
              <a:rPr lang="en-US" sz="6600" dirty="0" smtClean="0"/>
              <a:t>Design</a:t>
            </a:r>
            <a:endParaRPr lang="en-US" sz="6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Software Overview:</a:t>
            </a:r>
            <a:br>
              <a:rPr lang="en-US" dirty="0" smtClean="0"/>
            </a:br>
            <a:r>
              <a:rPr lang="en-US" dirty="0" smtClean="0"/>
              <a:t> Architecture</a:t>
            </a:r>
            <a:endParaRPr lang="en-US" dirty="0"/>
          </a:p>
        </p:txBody>
      </p:sp>
      <p:pic>
        <p:nvPicPr>
          <p:cNvPr id="2051" name="Picture 3" descr="C:\Users\Brian\Documents\School\Senior Design II\Class Diagrams\Architecture.png"/>
          <p:cNvPicPr>
            <a:picLocks noGrp="1" noChangeAspect="1" noChangeArrowheads="1"/>
          </p:cNvPicPr>
          <p:nvPr>
            <p:ph idx="1"/>
          </p:nvPr>
        </p:nvPicPr>
        <p:blipFill>
          <a:blip r:embed="rId2" cstate="print"/>
          <a:srcRect/>
          <a:stretch>
            <a:fillRect/>
          </a:stretch>
        </p:blipFill>
        <p:spPr bwMode="auto">
          <a:xfrm>
            <a:off x="205043" y="1524000"/>
            <a:ext cx="8710358" cy="519759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Software Design</a:t>
            </a:r>
            <a:br>
              <a:rPr lang="en-US" dirty="0" smtClean="0"/>
            </a:br>
            <a:r>
              <a:rPr lang="en-US" dirty="0" smtClean="0"/>
              <a:t>IMU</a:t>
            </a:r>
            <a:endParaRPr lang="en-US" dirty="0"/>
          </a:p>
        </p:txBody>
      </p:sp>
      <p:sp>
        <p:nvSpPr>
          <p:cNvPr id="3" name="Content Placeholder 2"/>
          <p:cNvSpPr>
            <a:spLocks noGrp="1"/>
          </p:cNvSpPr>
          <p:nvPr>
            <p:ph idx="1"/>
          </p:nvPr>
        </p:nvSpPr>
        <p:spPr/>
        <p:txBody>
          <a:bodyPr/>
          <a:lstStyle/>
          <a:p>
            <a:r>
              <a:rPr lang="en-US" dirty="0" smtClean="0"/>
              <a:t>Communication using I</a:t>
            </a:r>
            <a:r>
              <a:rPr lang="en-US" baseline="30000" dirty="0" smtClean="0"/>
              <a:t>2</a:t>
            </a:r>
            <a:r>
              <a:rPr lang="en-US" dirty="0" smtClean="0"/>
              <a:t>C</a:t>
            </a:r>
          </a:p>
          <a:p>
            <a:r>
              <a:rPr lang="en-US" dirty="0" smtClean="0"/>
              <a:t>Fetch Gyro and Accel values</a:t>
            </a:r>
          </a:p>
          <a:p>
            <a:pPr>
              <a:buNone/>
            </a:pPr>
            <a:r>
              <a:rPr lang="en-US" dirty="0" smtClean="0"/>
              <a:t>	stored in the IMU3000 regs</a:t>
            </a:r>
          </a:p>
          <a:p>
            <a:r>
              <a:rPr lang="en-US" dirty="0" smtClean="0"/>
              <a:t>Calibrate using data offsets</a:t>
            </a:r>
          </a:p>
          <a:p>
            <a:r>
              <a:rPr lang="en-US" dirty="0" smtClean="0"/>
              <a:t>Convert raw data to </a:t>
            </a:r>
          </a:p>
          <a:p>
            <a:pPr>
              <a:buNone/>
            </a:pPr>
            <a:r>
              <a:rPr lang="en-US" dirty="0" smtClean="0"/>
              <a:t>	angular rate (deg/s) </a:t>
            </a:r>
          </a:p>
          <a:p>
            <a:pPr>
              <a:buNone/>
            </a:pPr>
            <a:r>
              <a:rPr lang="en-US" dirty="0" smtClean="0"/>
              <a:t>	and acceleration (g’s)</a:t>
            </a:r>
            <a:endParaRPr lang="en-US" dirty="0"/>
          </a:p>
        </p:txBody>
      </p:sp>
      <p:pic>
        <p:nvPicPr>
          <p:cNvPr id="1026" name="Picture 2" descr="C:\Users\Brian\Documents\School\Senior Design II\Class Diagrams\IMU.png"/>
          <p:cNvPicPr>
            <a:picLocks noChangeAspect="1" noChangeArrowheads="1"/>
          </p:cNvPicPr>
          <p:nvPr/>
        </p:nvPicPr>
        <p:blipFill>
          <a:blip r:embed="rId2" cstate="print"/>
          <a:srcRect/>
          <a:stretch>
            <a:fillRect/>
          </a:stretch>
        </p:blipFill>
        <p:spPr bwMode="auto">
          <a:xfrm>
            <a:off x="6248400" y="1676400"/>
            <a:ext cx="2667000" cy="394295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Software Design</a:t>
            </a:r>
            <a:br>
              <a:rPr lang="en-US" dirty="0" smtClean="0"/>
            </a:br>
            <a:r>
              <a:rPr lang="en-US" dirty="0" smtClean="0"/>
              <a:t>IMU</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14:m>
                  <m:oMath xmlns:m="http://schemas.openxmlformats.org/officeDocument/2006/math">
                    <m:r>
                      <m:rPr>
                        <m:sty m:val="p"/>
                      </m:rPr>
                      <a:rPr lang="en-US" smtClean="0">
                        <a:latin typeface="Cambria Math"/>
                      </a:rPr>
                      <m:t>F</m:t>
                    </m:r>
                    <m:r>
                      <m:rPr>
                        <m:sty m:val="p"/>
                      </m:rPr>
                      <a:rPr lang="en-US" b="0" i="0" smtClean="0">
                        <a:latin typeface="Cambria Math"/>
                      </a:rPr>
                      <m:t>x</m:t>
                    </m:r>
                    <m:r>
                      <a:rPr lang="en-US" b="0" i="0" smtClean="0">
                        <a:latin typeface="Cambria Math"/>
                      </a:rPr>
                      <m:t>=</m:t>
                    </m:r>
                    <m:r>
                      <m:rPr>
                        <m:sty m:val="p"/>
                      </m:rPr>
                      <a:rPr lang="en-US" b="0" i="0" smtClean="0">
                        <a:latin typeface="Cambria Math"/>
                      </a:rPr>
                      <m:t>Araw</m:t>
                    </m:r>
                    <m:r>
                      <a:rPr lang="en-US" b="0" i="0" smtClean="0">
                        <a:latin typeface="Cambria Math"/>
                      </a:rPr>
                      <m:t> ∗</m:t>
                    </m:r>
                    <m:f>
                      <m:fPr>
                        <m:ctrlPr>
                          <a:rPr lang="en-US" i="1">
                            <a:latin typeface="Cambria Math"/>
                          </a:rPr>
                        </m:ctrlPr>
                      </m:fPr>
                      <m:num>
                        <m:r>
                          <a:rPr lang="en-US" b="0" i="1" smtClean="0">
                            <a:latin typeface="Cambria Math"/>
                          </a:rPr>
                          <m:t>𝐴</m:t>
                        </m:r>
                        <m:r>
                          <a:rPr lang="en-US" i="1" baseline="-25000">
                            <a:latin typeface="Cambria Math"/>
                          </a:rPr>
                          <m:t>𝑟𝑎𝑛𝑔𝑒</m:t>
                        </m:r>
                      </m:num>
                      <m:den>
                        <m:sSup>
                          <m:sSupPr>
                            <m:ctrlPr>
                              <a:rPr lang="en-US" i="1">
                                <a:latin typeface="Cambria Math"/>
                              </a:rPr>
                            </m:ctrlPr>
                          </m:sSupPr>
                          <m:e>
                            <m:r>
                              <a:rPr lang="en-US" i="1">
                                <a:latin typeface="Cambria Math"/>
                              </a:rPr>
                              <m:t>2</m:t>
                            </m:r>
                          </m:e>
                          <m:sup>
                            <m:r>
                              <a:rPr lang="en-US" i="1">
                                <a:latin typeface="Cambria Math"/>
                              </a:rPr>
                              <m:t>𝑅𝑒𝑠𝑜𝑙𝑢𝑡𝑖𝑜𝑛</m:t>
                            </m:r>
                          </m:sup>
                        </m:sSup>
                      </m:den>
                    </m:f>
                  </m:oMath>
                </a14:m>
                <a:endParaRPr lang="en-US" dirty="0" smtClean="0"/>
              </a:p>
              <a:p>
                <a:pPr lvl="1"/>
                <a:r>
                  <a:rPr lang="en-US" dirty="0" err="1" smtClean="0"/>
                  <a:t>Accel</a:t>
                </a:r>
                <a:r>
                  <a:rPr lang="en-US" dirty="0" smtClean="0"/>
                  <a:t> operates at a 10-bit resolution</a:t>
                </a:r>
              </a:p>
              <a:p>
                <a:pPr lvl="1"/>
                <a:r>
                  <a:rPr lang="en-US" dirty="0" err="1" smtClean="0"/>
                  <a:t>Accel</a:t>
                </a:r>
                <a:r>
                  <a:rPr lang="en-US" dirty="0" smtClean="0"/>
                  <a:t> configured for +/-2g range (4gs)</a:t>
                </a:r>
                <a:endParaRPr lang="en-US" dirty="0"/>
              </a:p>
              <a:p>
                <a14:m>
                  <m:oMath xmlns:m="http://schemas.openxmlformats.org/officeDocument/2006/math">
                    <m:sSub>
                      <m:sSubPr>
                        <m:ctrlPr>
                          <a:rPr lang="en-US" i="1">
                            <a:latin typeface="Cambria Math"/>
                          </a:rPr>
                        </m:ctrlPr>
                      </m:sSubPr>
                      <m:e>
                        <m:r>
                          <a:rPr lang="en-US" i="1">
                            <a:latin typeface="Cambria Math"/>
                          </a:rPr>
                          <m:t>𝛿</m:t>
                        </m:r>
                      </m:e>
                      <m:sub>
                        <m:r>
                          <a:rPr lang="en-US" i="1">
                            <a:latin typeface="Cambria Math"/>
                          </a:rPr>
                          <m:t>𝑋</m:t>
                        </m:r>
                      </m:sub>
                    </m:sSub>
                    <m:r>
                      <a:rPr lang="en-US" b="0" i="0" smtClean="0">
                        <a:latin typeface="Cambria Math"/>
                      </a:rPr>
                      <m:t>=</m:t>
                    </m:r>
                    <m:f>
                      <m:fPr>
                        <m:ctrlPr>
                          <a:rPr lang="en-US" b="0" i="0" smtClean="0">
                            <a:latin typeface="Cambria Math"/>
                          </a:rPr>
                        </m:ctrlPr>
                      </m:fPr>
                      <m:num>
                        <m:r>
                          <m:rPr>
                            <m:sty m:val="p"/>
                          </m:rPr>
                          <a:rPr lang="en-US" b="0" i="0" smtClean="0">
                            <a:latin typeface="Cambria Math"/>
                          </a:rPr>
                          <m:t>G</m:t>
                        </m:r>
                        <m:r>
                          <m:rPr>
                            <m:sty m:val="p"/>
                          </m:rPr>
                          <a:rPr lang="en-US" b="0" i="0" baseline="-25000" smtClean="0">
                            <a:latin typeface="Cambria Math"/>
                          </a:rPr>
                          <m:t>raw</m:t>
                        </m:r>
                      </m:num>
                      <m:den>
                        <m:r>
                          <a:rPr lang="en-US" b="0" i="1" smtClean="0">
                            <a:latin typeface="Cambria Math"/>
                          </a:rPr>
                          <m:t>[</m:t>
                        </m:r>
                        <m:f>
                          <m:fPr>
                            <m:ctrlPr>
                              <a:rPr lang="en-US" b="0" i="1" smtClean="0">
                                <a:latin typeface="Cambria Math"/>
                              </a:rPr>
                            </m:ctrlPr>
                          </m:fPr>
                          <m:num>
                            <m:sSup>
                              <m:sSupPr>
                                <m:ctrlPr>
                                  <a:rPr lang="en-US" i="1">
                                    <a:latin typeface="Cambria Math"/>
                                  </a:rPr>
                                </m:ctrlPr>
                              </m:sSupPr>
                              <m:e>
                                <m:r>
                                  <a:rPr lang="en-US" i="1">
                                    <a:latin typeface="Cambria Math"/>
                                  </a:rPr>
                                  <m:t>2</m:t>
                                </m:r>
                              </m:e>
                              <m:sup>
                                <m:r>
                                  <a:rPr lang="en-US" i="1">
                                    <a:latin typeface="Cambria Math"/>
                                  </a:rPr>
                                  <m:t>𝑅𝑒𝑠𝑜𝑙𝑢𝑡𝑖𝑜𝑛</m:t>
                                </m:r>
                              </m:sup>
                            </m:sSup>
                          </m:num>
                          <m:den>
                            <m:r>
                              <a:rPr lang="en-US" b="0" i="1" smtClean="0">
                                <a:latin typeface="Cambria Math"/>
                              </a:rPr>
                              <m:t>𝐺</m:t>
                            </m:r>
                            <m:r>
                              <a:rPr lang="en-US" b="0" i="1" baseline="-25000" smtClean="0">
                                <a:latin typeface="Cambria Math"/>
                              </a:rPr>
                              <m:t>𝑟𝑎𝑛𝑔𝑒</m:t>
                            </m:r>
                          </m:den>
                        </m:f>
                        <m:r>
                          <a:rPr lang="en-US" b="0" i="1" smtClean="0">
                            <a:latin typeface="Cambria Math"/>
                          </a:rPr>
                          <m:t>]</m:t>
                        </m:r>
                      </m:den>
                    </m:f>
                  </m:oMath>
                </a14:m>
                <a:endParaRPr lang="en-US" dirty="0" smtClean="0"/>
              </a:p>
              <a:p>
                <a:pPr lvl="1"/>
                <a:r>
                  <a:rPr lang="en-US" dirty="0" smtClean="0"/>
                  <a:t>Gyro operates at a 16-bit resolution</a:t>
                </a:r>
              </a:p>
              <a:p>
                <a:pPr lvl="1"/>
                <a:r>
                  <a:rPr lang="en-US" dirty="0" smtClean="0"/>
                  <a:t>Gyro configured for +/- 250 </a:t>
                </a:r>
                <a:r>
                  <a:rPr lang="en-US" dirty="0" err="1" smtClean="0"/>
                  <a:t>deg</a:t>
                </a:r>
                <a:r>
                  <a:rPr lang="en-US" dirty="0" smtClean="0"/>
                  <a:t>/s range (500 </a:t>
                </a:r>
                <a:r>
                  <a:rPr lang="en-US" dirty="0" err="1" smtClean="0"/>
                  <a:t>deg</a:t>
                </a:r>
                <a:r>
                  <a:rPr lang="en-US" dirty="0" smtClean="0"/>
                  <a:t>/s)</a:t>
                </a:r>
                <a:endParaRPr lang="en-US" dirty="0"/>
              </a:p>
              <a:p>
                <a:pPr marL="0" indent="0">
                  <a:buNone/>
                </a:pPr>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133239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Software Design</a:t>
            </a:r>
            <a:br>
              <a:rPr lang="en-US" dirty="0" smtClean="0"/>
            </a:br>
            <a:r>
              <a:rPr lang="en-US" dirty="0" smtClean="0"/>
              <a:t>Filter</a:t>
            </a:r>
            <a:endParaRPr lang="en-US" dirty="0"/>
          </a:p>
        </p:txBody>
      </p:sp>
      <p:sp>
        <p:nvSpPr>
          <p:cNvPr id="3" name="Content Placeholder 2"/>
          <p:cNvSpPr>
            <a:spLocks noGrp="1"/>
          </p:cNvSpPr>
          <p:nvPr>
            <p:ph idx="1"/>
          </p:nvPr>
        </p:nvSpPr>
        <p:spPr/>
        <p:txBody>
          <a:bodyPr/>
          <a:lstStyle/>
          <a:p>
            <a:r>
              <a:rPr lang="en-US" dirty="0" smtClean="0"/>
              <a:t>Takes raw values from IMU</a:t>
            </a:r>
          </a:p>
          <a:p>
            <a:r>
              <a:rPr lang="en-US" dirty="0" smtClean="0"/>
              <a:t>Filter out accelerometer’s</a:t>
            </a:r>
          </a:p>
          <a:p>
            <a:pPr>
              <a:buNone/>
            </a:pPr>
            <a:r>
              <a:rPr lang="en-US" dirty="0" smtClean="0"/>
              <a:t>	vibrational noise and the</a:t>
            </a:r>
          </a:p>
          <a:p>
            <a:pPr>
              <a:buNone/>
            </a:pPr>
            <a:r>
              <a:rPr lang="en-US" dirty="0" smtClean="0"/>
              <a:t>	gyroscope’s drift  </a:t>
            </a:r>
          </a:p>
          <a:p>
            <a:r>
              <a:rPr lang="en-US" dirty="0" smtClean="0"/>
              <a:t>Calibrate using data offsets</a:t>
            </a:r>
          </a:p>
          <a:p>
            <a:r>
              <a:rPr lang="en-US" dirty="0" smtClean="0"/>
              <a:t>Outputs current angle</a:t>
            </a:r>
          </a:p>
          <a:p>
            <a:pPr>
              <a:buNone/>
            </a:pPr>
            <a:r>
              <a:rPr lang="en-US" dirty="0" smtClean="0"/>
              <a:t>	(or projected angle) using</a:t>
            </a:r>
          </a:p>
          <a:p>
            <a:pPr>
              <a:buNone/>
            </a:pPr>
            <a:r>
              <a:rPr lang="en-US" dirty="0" smtClean="0"/>
              <a:t>	combined accel and gyro data</a:t>
            </a:r>
          </a:p>
        </p:txBody>
      </p:sp>
      <p:pic>
        <p:nvPicPr>
          <p:cNvPr id="4" name="Picture 2" descr="C:\Users\Student\Downloads\Filter ne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2212" y="1550334"/>
            <a:ext cx="2796988" cy="29842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Software Design</a:t>
            </a:r>
            <a:br>
              <a:rPr lang="en-US" dirty="0" smtClean="0"/>
            </a:br>
            <a:r>
              <a:rPr lang="en-US" dirty="0" smtClean="0"/>
              <a:t>Determining Angles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i="1" smtClean="0">
                        <a:latin typeface="Cambria Math"/>
                      </a:rPr>
                      <m:t>𝑅</m:t>
                    </m:r>
                    <m:r>
                      <a:rPr lang="en-US" i="1" smtClean="0">
                        <a:latin typeface="Cambria Math"/>
                      </a:rPr>
                      <m:t>= </m:t>
                    </m:r>
                    <m:rad>
                      <m:radPr>
                        <m:degHide m:val="on"/>
                        <m:ctrlPr>
                          <a:rPr lang="en-US" i="1">
                            <a:latin typeface="Cambria Math"/>
                          </a:rPr>
                        </m:ctrlPr>
                      </m:radPr>
                      <m:deg/>
                      <m:e>
                        <m:sSup>
                          <m:sSupPr>
                            <m:ctrlPr>
                              <a:rPr lang="en-US" i="1">
                                <a:latin typeface="Cambria Math"/>
                              </a:rPr>
                            </m:ctrlPr>
                          </m:sSupPr>
                          <m:e>
                            <m:sSub>
                              <m:sSubPr>
                                <m:ctrlPr>
                                  <a:rPr lang="en-US" i="1">
                                    <a:latin typeface="Cambria Math"/>
                                  </a:rPr>
                                </m:ctrlPr>
                              </m:sSubPr>
                              <m:e>
                                <m:r>
                                  <a:rPr lang="en-US" i="1">
                                    <a:latin typeface="Cambria Math"/>
                                  </a:rPr>
                                  <m:t>𝐹</m:t>
                                </m:r>
                              </m:e>
                              <m:sub>
                                <m:r>
                                  <a:rPr lang="en-US" i="1">
                                    <a:latin typeface="Cambria Math"/>
                                  </a:rPr>
                                  <m:t>𝑋</m:t>
                                </m:r>
                              </m:sub>
                            </m:sSub>
                          </m:e>
                          <m:sup>
                            <m:r>
                              <a:rPr lang="en-US" i="1">
                                <a:latin typeface="Cambria Math"/>
                              </a:rPr>
                              <m:t>2</m:t>
                            </m:r>
                          </m:sup>
                        </m:sSup>
                        <m:r>
                          <a:rPr lang="en-US" b="0" i="1" smtClean="0">
                            <a:latin typeface="Cambria Math"/>
                          </a:rPr>
                          <m:t>+</m:t>
                        </m:r>
                        <m:sSup>
                          <m:sSupPr>
                            <m:ctrlPr>
                              <a:rPr lang="en-US" i="1">
                                <a:latin typeface="Cambria Math"/>
                              </a:rPr>
                            </m:ctrlPr>
                          </m:sSupPr>
                          <m:e>
                            <m:sSub>
                              <m:sSubPr>
                                <m:ctrlPr>
                                  <a:rPr lang="en-US" i="1">
                                    <a:latin typeface="Cambria Math"/>
                                  </a:rPr>
                                </m:ctrlPr>
                              </m:sSubPr>
                              <m:e>
                                <m:r>
                                  <a:rPr lang="en-US" i="1">
                                    <a:latin typeface="Cambria Math"/>
                                  </a:rPr>
                                  <m:t>𝐹</m:t>
                                </m:r>
                              </m:e>
                              <m:sub>
                                <m:r>
                                  <a:rPr lang="en-US" i="1">
                                    <a:latin typeface="Cambria Math"/>
                                  </a:rPr>
                                  <m:t>𝑌</m:t>
                                </m:r>
                              </m:sub>
                            </m:sSub>
                          </m:e>
                          <m:sup>
                            <m:r>
                              <a:rPr lang="en-US" i="1">
                                <a:latin typeface="Cambria Math"/>
                              </a:rPr>
                              <m:t>2</m:t>
                            </m:r>
                          </m:sup>
                        </m:sSup>
                        <m:r>
                          <a:rPr lang="en-US" b="0" i="1" smtClean="0">
                            <a:latin typeface="Cambria Math"/>
                          </a:rPr>
                          <m:t>+</m:t>
                        </m:r>
                        <m:r>
                          <a:rPr lang="en-US" i="1">
                            <a:latin typeface="Cambria Math"/>
                          </a:rPr>
                          <m:t> </m:t>
                        </m:r>
                        <m:sSup>
                          <m:sSupPr>
                            <m:ctrlPr>
                              <a:rPr lang="en-US" i="1">
                                <a:latin typeface="Cambria Math"/>
                              </a:rPr>
                            </m:ctrlPr>
                          </m:sSupPr>
                          <m:e>
                            <m:sSub>
                              <m:sSubPr>
                                <m:ctrlPr>
                                  <a:rPr lang="en-US" i="1">
                                    <a:latin typeface="Cambria Math"/>
                                  </a:rPr>
                                </m:ctrlPr>
                              </m:sSubPr>
                              <m:e>
                                <m:r>
                                  <a:rPr lang="en-US" i="1">
                                    <a:latin typeface="Cambria Math"/>
                                  </a:rPr>
                                  <m:t>𝐹</m:t>
                                </m:r>
                              </m:e>
                              <m:sub>
                                <m:r>
                                  <a:rPr lang="en-US" i="1">
                                    <a:latin typeface="Cambria Math"/>
                                  </a:rPr>
                                  <m:t>𝑍</m:t>
                                </m:r>
                              </m:sub>
                            </m:sSub>
                          </m:e>
                          <m:sup>
                            <m:r>
                              <a:rPr lang="en-US" i="1">
                                <a:latin typeface="Cambria Math"/>
                              </a:rPr>
                              <m:t>2</m:t>
                            </m:r>
                          </m:sup>
                        </m:sSup>
                        <m:r>
                          <a:rPr lang="en-US" i="1">
                            <a:latin typeface="Cambria Math"/>
                          </a:rPr>
                          <m:t> </m:t>
                        </m:r>
                      </m:e>
                    </m:rad>
                  </m:oMath>
                </a14:m>
                <a:endParaRPr lang="en-US" dirty="0" smtClean="0"/>
              </a:p>
              <a:p>
                <a:pPr lvl="1"/>
                <a:r>
                  <a:rPr lang="en-US" dirty="0" smtClean="0"/>
                  <a:t>R is the accelerometer’s force vector</a:t>
                </a:r>
                <a:endParaRPr lang="en-US" dirty="0"/>
              </a:p>
              <a:p>
                <a14:m>
                  <m:oMath xmlns:m="http://schemas.openxmlformats.org/officeDocument/2006/math">
                    <m:func>
                      <m:funcPr>
                        <m:ctrlPr>
                          <a:rPr lang="en-US" i="1">
                            <a:latin typeface="Cambria Math"/>
                          </a:rPr>
                        </m:ctrlPr>
                      </m:funcPr>
                      <m:fName>
                        <m:sSup>
                          <m:sSupPr>
                            <m:ctrlPr>
                              <a:rPr lang="en-US" i="1">
                                <a:latin typeface="Cambria Math"/>
                              </a:rPr>
                            </m:ctrlPr>
                          </m:sSupPr>
                          <m:e>
                            <m:sSub>
                              <m:sSubPr>
                                <m:ctrlPr>
                                  <a:rPr lang="en-US" i="1">
                                    <a:latin typeface="Cambria Math"/>
                                  </a:rPr>
                                </m:ctrlPr>
                              </m:sSubPr>
                              <m:e>
                                <m:r>
                                  <m:rPr>
                                    <m:sty m:val="p"/>
                                  </m:rPr>
                                  <a:rPr lang="en-US">
                                    <a:latin typeface="Cambria Math"/>
                                  </a:rPr>
                                  <m:t>θ</m:t>
                                </m:r>
                              </m:e>
                              <m:sub>
                                <m:r>
                                  <a:rPr lang="en-US" i="1">
                                    <a:latin typeface="Cambria Math"/>
                                  </a:rPr>
                                  <m:t>𝐴𝑐𝑐𝑒𝑙</m:t>
                                </m:r>
                              </m:sub>
                            </m:sSub>
                            <m:r>
                              <a:rPr lang="en-US">
                                <a:latin typeface="Cambria Math"/>
                              </a:rPr>
                              <m:t>= </m:t>
                            </m:r>
                            <m:r>
                              <m:rPr>
                                <m:sty m:val="p"/>
                              </m:rPr>
                              <a:rPr lang="en-US">
                                <a:latin typeface="Cambria Math"/>
                              </a:rPr>
                              <m:t>cos</m:t>
                            </m:r>
                          </m:e>
                          <m:sup>
                            <m:r>
                              <a:rPr lang="en-US" i="1">
                                <a:latin typeface="Cambria Math"/>
                              </a:rPr>
                              <m:t>−1</m:t>
                            </m:r>
                          </m:sup>
                        </m:sSup>
                      </m:fName>
                      <m:e>
                        <m:d>
                          <m:dPr>
                            <m:ctrlPr>
                              <a:rPr lang="en-US" i="1">
                                <a:latin typeface="Cambria Math"/>
                              </a:rPr>
                            </m:ctrlPr>
                          </m:dPr>
                          <m:e>
                            <m:f>
                              <m:fPr>
                                <m:ctrlPr>
                                  <a:rPr lang="en-US" i="1">
                                    <a:latin typeface="Cambria Math"/>
                                  </a:rPr>
                                </m:ctrlPr>
                              </m:fPr>
                              <m:num>
                                <m:sSub>
                                  <m:sSubPr>
                                    <m:ctrlPr>
                                      <a:rPr lang="en-US" i="1">
                                        <a:latin typeface="Cambria Math"/>
                                      </a:rPr>
                                    </m:ctrlPr>
                                  </m:sSubPr>
                                  <m:e>
                                    <m:r>
                                      <a:rPr lang="en-US" i="1">
                                        <a:latin typeface="Cambria Math"/>
                                      </a:rPr>
                                      <m:t>𝐹</m:t>
                                    </m:r>
                                  </m:e>
                                  <m:sub>
                                    <m:r>
                                      <a:rPr lang="en-US" i="1">
                                        <a:latin typeface="Cambria Math"/>
                                      </a:rPr>
                                      <m:t>𝑋</m:t>
                                    </m:r>
                                  </m:sub>
                                </m:sSub>
                              </m:num>
                              <m:den>
                                <m:r>
                                  <a:rPr lang="en-US" i="1">
                                    <a:latin typeface="Cambria Math"/>
                                  </a:rPr>
                                  <m:t>𝑅</m:t>
                                </m:r>
                              </m:den>
                            </m:f>
                          </m:e>
                        </m:d>
                      </m:e>
                    </m:func>
                    <m:r>
                      <a:rPr lang="en-US" i="1">
                        <a:latin typeface="Cambria Math"/>
                      </a:rPr>
                      <m:t>− </m:t>
                    </m:r>
                    <m:f>
                      <m:fPr>
                        <m:ctrlPr>
                          <a:rPr lang="en-US" i="1">
                            <a:latin typeface="Cambria Math"/>
                          </a:rPr>
                        </m:ctrlPr>
                      </m:fPr>
                      <m:num>
                        <m:r>
                          <a:rPr lang="en-US" i="1">
                            <a:latin typeface="Cambria Math"/>
                          </a:rPr>
                          <m:t>𝜋</m:t>
                        </m:r>
                      </m:num>
                      <m:den>
                        <m:r>
                          <a:rPr lang="en-US" i="1">
                            <a:latin typeface="Cambria Math"/>
                          </a:rPr>
                          <m:t>2</m:t>
                        </m:r>
                      </m:den>
                    </m:f>
                  </m:oMath>
                </a14:m>
                <a:endParaRPr lang="en-US" dirty="0" smtClean="0"/>
              </a:p>
              <a:p>
                <a:pPr lvl="1"/>
                <a:r>
                  <a:rPr lang="en-US" dirty="0" smtClean="0"/>
                  <a:t>Accelerometer’s X-Axis</a:t>
                </a:r>
                <a:endParaRPr lang="en-US" dirty="0"/>
              </a:p>
              <a:p>
                <a14:m>
                  <m:oMath xmlns:m="http://schemas.openxmlformats.org/officeDocument/2006/math">
                    <m:sSub>
                      <m:sSubPr>
                        <m:ctrlPr>
                          <a:rPr lang="en-US" i="1">
                            <a:latin typeface="Cambria Math"/>
                          </a:rPr>
                        </m:ctrlPr>
                      </m:sSubPr>
                      <m:e>
                        <m:r>
                          <a:rPr lang="en-US" i="1">
                            <a:latin typeface="Cambria Math"/>
                          </a:rPr>
                          <m:t>𝜃</m:t>
                        </m:r>
                      </m:e>
                      <m:sub>
                        <m:r>
                          <a:rPr lang="en-US" i="1">
                            <a:latin typeface="Cambria Math"/>
                          </a:rPr>
                          <m:t>𝐺𝑦𝑟𝑜</m:t>
                        </m:r>
                      </m:sub>
                    </m:sSub>
                    <m:r>
                      <a:rPr lang="en-US" i="1">
                        <a:latin typeface="Cambria Math"/>
                      </a:rPr>
                      <m:t>= </m:t>
                    </m:r>
                    <m:sSub>
                      <m:sSubPr>
                        <m:ctrlPr>
                          <a:rPr lang="en-US" i="1">
                            <a:latin typeface="Cambria Math"/>
                          </a:rPr>
                        </m:ctrlPr>
                      </m:sSubPr>
                      <m:e>
                        <m:r>
                          <a:rPr lang="en-US" i="1">
                            <a:latin typeface="Cambria Math"/>
                          </a:rPr>
                          <m:t>𝜃</m:t>
                        </m:r>
                      </m:e>
                      <m:sub>
                        <m:r>
                          <a:rPr lang="en-US" i="1">
                            <a:latin typeface="Cambria Math"/>
                          </a:rPr>
                          <m:t>𝐺𝑦𝑟𝑜</m:t>
                        </m:r>
                      </m:sub>
                    </m:sSub>
                    <m:r>
                      <a:rPr lang="en-US" i="1">
                        <a:latin typeface="Cambria Math"/>
                      </a:rPr>
                      <m:t>+ </m:t>
                    </m:r>
                    <m:f>
                      <m:fPr>
                        <m:ctrlPr>
                          <a:rPr lang="en-US" i="1">
                            <a:latin typeface="Cambria Math"/>
                          </a:rPr>
                        </m:ctrlPr>
                      </m:fPr>
                      <m:num>
                        <m:sSub>
                          <m:sSubPr>
                            <m:ctrlPr>
                              <a:rPr lang="en-US" i="1">
                                <a:latin typeface="Cambria Math"/>
                              </a:rPr>
                            </m:ctrlPr>
                          </m:sSubPr>
                          <m:e>
                            <m:r>
                              <a:rPr lang="en-US" i="1">
                                <a:latin typeface="Cambria Math"/>
                              </a:rPr>
                              <m:t>𝛿</m:t>
                            </m:r>
                          </m:e>
                          <m:sub>
                            <m:r>
                              <a:rPr lang="en-US" i="1">
                                <a:latin typeface="Cambria Math"/>
                              </a:rPr>
                              <m:t>𝑋</m:t>
                            </m:r>
                          </m:sub>
                        </m:sSub>
                        <m:r>
                          <a:rPr lang="en-US" i="1">
                            <a:latin typeface="Cambria Math"/>
                          </a:rPr>
                          <m:t>∗</m:t>
                        </m:r>
                        <m:sSub>
                          <m:sSubPr>
                            <m:ctrlPr>
                              <a:rPr lang="en-US" i="1">
                                <a:latin typeface="Cambria Math"/>
                              </a:rPr>
                            </m:ctrlPr>
                          </m:sSubPr>
                          <m:e>
                            <m:r>
                              <a:rPr lang="en-US" i="1">
                                <a:latin typeface="Cambria Math"/>
                              </a:rPr>
                              <m:t>𝛿</m:t>
                            </m:r>
                          </m:e>
                          <m:sub>
                            <m:r>
                              <a:rPr lang="en-US" i="1">
                                <a:latin typeface="Cambria Math"/>
                              </a:rPr>
                              <m:t>𝑇</m:t>
                            </m:r>
                          </m:sub>
                        </m:sSub>
                      </m:num>
                      <m:den>
                        <m:r>
                          <a:rPr lang="en-US" i="1">
                            <a:latin typeface="Cambria Math"/>
                          </a:rPr>
                          <m:t>1000</m:t>
                        </m:r>
                      </m:den>
                    </m:f>
                  </m:oMath>
                </a14:m>
                <a:endParaRPr lang="en-US" dirty="0"/>
              </a:p>
              <a:p>
                <a:pPr lvl="1"/>
                <a:r>
                  <a:rPr lang="en-US" dirty="0" smtClean="0"/>
                  <a:t>Gyroscope’s X-Axis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710212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Software Design</a:t>
            </a:r>
            <a:br>
              <a:rPr lang="en-US" dirty="0" smtClean="0"/>
            </a:br>
            <a:r>
              <a:rPr lang="en-US" dirty="0" smtClean="0"/>
              <a:t> The Complementary Filter</a:t>
            </a:r>
            <a:endParaRPr lang="en-US" dirty="0"/>
          </a:p>
        </p:txBody>
      </p:sp>
      <p:sp>
        <p:nvSpPr>
          <p:cNvPr id="3" name="Content Placeholder 2"/>
          <p:cNvSpPr>
            <a:spLocks noGrp="1"/>
          </p:cNvSpPr>
          <p:nvPr>
            <p:ph idx="1"/>
          </p:nvPr>
        </p:nvSpPr>
        <p:spPr>
          <a:xfrm>
            <a:off x="457200" y="1646236"/>
            <a:ext cx="8229600" cy="4830763"/>
          </a:xfrm>
        </p:spPr>
        <p:txBody>
          <a:bodyPr>
            <a:normAutofit fontScale="77500" lnSpcReduction="20000"/>
          </a:bodyPr>
          <a:lstStyle/>
          <a:p>
            <a:r>
              <a:rPr lang="en-US" dirty="0" smtClean="0"/>
              <a:t>The equations:</a:t>
            </a:r>
          </a:p>
          <a:p>
            <a:pPr>
              <a:buNone/>
            </a:pPr>
            <a:r>
              <a:rPr lang="en-US" dirty="0" smtClean="0"/>
              <a:t>	x = τ / ( τ + </a:t>
            </a:r>
            <a:r>
              <a:rPr lang="en-US" i="1" dirty="0" smtClean="0"/>
              <a:t>dt</a:t>
            </a:r>
            <a:r>
              <a:rPr lang="en-US" dirty="0" smtClean="0"/>
              <a:t> )</a:t>
            </a:r>
          </a:p>
          <a:p>
            <a:pPr>
              <a:buNone/>
            </a:pPr>
            <a:r>
              <a:rPr lang="en-US" dirty="0" smtClean="0"/>
              <a:t>	Θ = x * ( </a:t>
            </a:r>
            <a:r>
              <a:rPr lang="el-GR" dirty="0" smtClean="0"/>
              <a:t>θ</a:t>
            </a:r>
            <a:r>
              <a:rPr lang="en-US" dirty="0" smtClean="0"/>
              <a:t> + </a:t>
            </a:r>
            <a:r>
              <a:rPr lang="en-US" i="1" dirty="0" smtClean="0"/>
              <a:t>g</a:t>
            </a:r>
            <a:r>
              <a:rPr lang="en-US" dirty="0" smtClean="0"/>
              <a:t> * </a:t>
            </a:r>
            <a:r>
              <a:rPr lang="en-US" i="1" dirty="0" smtClean="0"/>
              <a:t>dt ) </a:t>
            </a:r>
            <a:r>
              <a:rPr lang="en-US" dirty="0" smtClean="0"/>
              <a:t>+ ( 1 – x ) * a</a:t>
            </a:r>
          </a:p>
          <a:p>
            <a:r>
              <a:rPr lang="el-GR" dirty="0" smtClean="0"/>
              <a:t>τ</a:t>
            </a:r>
            <a:r>
              <a:rPr lang="en-US" dirty="0" smtClean="0"/>
              <a:t> = temporal influence of gyro / accel</a:t>
            </a:r>
          </a:p>
          <a:p>
            <a:pPr lvl="1"/>
            <a:r>
              <a:rPr lang="en-US" dirty="0" smtClean="0"/>
              <a:t>Larger τ means more gyro input (less vibration artifacts)</a:t>
            </a:r>
          </a:p>
          <a:p>
            <a:pPr lvl="1"/>
            <a:r>
              <a:rPr lang="en-US" dirty="0" smtClean="0"/>
              <a:t>Smaller τ means more accelerometer influence (faster drift correction)</a:t>
            </a:r>
          </a:p>
          <a:p>
            <a:r>
              <a:rPr lang="en-US" i="1" dirty="0" smtClean="0"/>
              <a:t>dt</a:t>
            </a:r>
            <a:r>
              <a:rPr lang="en-US" dirty="0" smtClean="0"/>
              <a:t> = time elapsed between readings</a:t>
            </a:r>
          </a:p>
          <a:p>
            <a:r>
              <a:rPr lang="en-US" i="1" dirty="0" smtClean="0"/>
              <a:t>a</a:t>
            </a:r>
            <a:r>
              <a:rPr lang="en-US" dirty="0" smtClean="0"/>
              <a:t> = new acceleration force in g’s</a:t>
            </a:r>
          </a:p>
          <a:p>
            <a:r>
              <a:rPr lang="en-US" i="1" dirty="0" smtClean="0"/>
              <a:t>g</a:t>
            </a:r>
            <a:r>
              <a:rPr lang="en-US" dirty="0" smtClean="0"/>
              <a:t> = new gyro angle rate in deg/s</a:t>
            </a:r>
          </a:p>
          <a:p>
            <a:r>
              <a:rPr lang="el-GR" dirty="0" smtClean="0"/>
              <a:t>θ</a:t>
            </a:r>
            <a:r>
              <a:rPr lang="en-US" dirty="0" smtClean="0"/>
              <a:t> = current (old) calculated angle</a:t>
            </a:r>
          </a:p>
          <a:p>
            <a:r>
              <a:rPr lang="en-US" dirty="0" smtClean="0"/>
              <a:t>Θ = new calculated angle</a:t>
            </a:r>
          </a:p>
          <a:p>
            <a:r>
              <a:rPr lang="en-US" dirty="0" smtClean="0"/>
              <a:t>Filtering is time sensitive</a:t>
            </a:r>
          </a:p>
          <a:p>
            <a:pPr lvl="1"/>
            <a:r>
              <a:rPr lang="en-US" dirty="0" smtClean="0"/>
              <a:t>If </a:t>
            </a:r>
            <a:r>
              <a:rPr lang="en-US" i="1" dirty="0" smtClean="0"/>
              <a:t>dt</a:t>
            </a:r>
            <a:r>
              <a:rPr lang="en-US" dirty="0" smtClean="0"/>
              <a:t> &gt; τ, drift is corrected</a:t>
            </a:r>
          </a:p>
          <a:p>
            <a:pPr lvl="1"/>
            <a:r>
              <a:rPr lang="en-US" dirty="0" smtClean="0"/>
              <a:t>If </a:t>
            </a:r>
            <a:r>
              <a:rPr lang="en-US" i="1" dirty="0" smtClean="0"/>
              <a:t>dt</a:t>
            </a:r>
            <a:r>
              <a:rPr lang="en-US" dirty="0" smtClean="0"/>
              <a:t> &lt; τ, translation is suppressed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Software Design</a:t>
            </a:r>
            <a:br>
              <a:rPr lang="en-US" dirty="0" smtClean="0"/>
            </a:br>
            <a:r>
              <a:rPr lang="en-US" dirty="0" smtClean="0"/>
              <a:t>Bluetooth</a:t>
            </a:r>
            <a:endParaRPr lang="en-US" dirty="0"/>
          </a:p>
        </p:txBody>
      </p:sp>
      <p:sp>
        <p:nvSpPr>
          <p:cNvPr id="3" name="Content Placeholder 2"/>
          <p:cNvSpPr>
            <a:spLocks noGrp="1"/>
          </p:cNvSpPr>
          <p:nvPr>
            <p:ph idx="1"/>
          </p:nvPr>
        </p:nvSpPr>
        <p:spPr/>
        <p:txBody>
          <a:bodyPr/>
          <a:lstStyle/>
          <a:p>
            <a:r>
              <a:rPr lang="en-US" dirty="0" smtClean="0"/>
              <a:t>Gets raw data from</a:t>
            </a:r>
          </a:p>
          <a:p>
            <a:pPr>
              <a:buNone/>
            </a:pPr>
            <a:r>
              <a:rPr lang="en-US" dirty="0" smtClean="0"/>
              <a:t>	Bluetooth device</a:t>
            </a:r>
          </a:p>
          <a:p>
            <a:r>
              <a:rPr lang="en-US" dirty="0" smtClean="0"/>
              <a:t>Converts raw data into</a:t>
            </a:r>
          </a:p>
          <a:p>
            <a:pPr>
              <a:buNone/>
            </a:pPr>
            <a:r>
              <a:rPr lang="en-US" dirty="0" smtClean="0"/>
              <a:t>	steering commands</a:t>
            </a:r>
          </a:p>
          <a:p>
            <a:r>
              <a:rPr lang="en-US" dirty="0" smtClean="0"/>
              <a:t>Handles dead-man</a:t>
            </a:r>
            <a:br>
              <a:rPr lang="en-US" dirty="0" smtClean="0"/>
            </a:br>
            <a:r>
              <a:rPr lang="en-US" dirty="0" smtClean="0"/>
              <a:t>switch and revive</a:t>
            </a:r>
            <a:r>
              <a:rPr lang="en-US" smtClean="0"/>
              <a:t/>
            </a:r>
            <a:br>
              <a:rPr lang="en-US" smtClean="0"/>
            </a:br>
            <a:r>
              <a:rPr lang="en-US" smtClean="0"/>
              <a:t>command</a:t>
            </a:r>
            <a:endParaRPr lang="en-US" dirty="0" smtClean="0"/>
          </a:p>
        </p:txBody>
      </p:sp>
      <p:pic>
        <p:nvPicPr>
          <p:cNvPr id="3074" name="Picture 2" descr="C:\Users\Student\Downloads\Bluetooth ne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531657"/>
            <a:ext cx="3657600" cy="32602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(Segway)</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Segway</a:t>
            </a:r>
            <a:r>
              <a:rPr lang="en-US" dirty="0" smtClean="0"/>
              <a:t> personal transportation vehicle, is a two wheeled balancing platform that has seen applications in civilian and military fields.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Wiimote Data Reports</a:t>
            </a:r>
            <a:endParaRPr lang="en-US" dirty="0"/>
          </a:p>
        </p:txBody>
      </p:sp>
      <p:sp>
        <p:nvSpPr>
          <p:cNvPr id="8" name="Content Placeholder 7"/>
          <p:cNvSpPr>
            <a:spLocks noGrp="1"/>
          </p:cNvSpPr>
          <p:nvPr>
            <p:ph sz="half" idx="1"/>
          </p:nvPr>
        </p:nvSpPr>
        <p:spPr/>
        <p:txBody>
          <a:bodyPr>
            <a:noAutofit/>
          </a:bodyPr>
          <a:lstStyle/>
          <a:p>
            <a:r>
              <a:rPr lang="en-US" sz="2000" dirty="0"/>
              <a:t>The Wii Remote has a number of different data reporting modes. Each of these modes combines certain Core data features with data from external peripherals, and sends it to the host through one of the report IDs, determined by the mode</a:t>
            </a:r>
            <a:r>
              <a:rPr lang="en-US" sz="2000" dirty="0" smtClean="0"/>
              <a:t>.</a:t>
            </a:r>
          </a:p>
          <a:p>
            <a:pPr marL="0" indent="0">
              <a:buNone/>
            </a:pPr>
            <a:endParaRPr lang="en-US" sz="2000" dirty="0"/>
          </a:p>
          <a:p>
            <a:r>
              <a:rPr lang="en-US" sz="2000" dirty="0"/>
              <a:t>A hexadecimal data packet is sent out every time a value of one of the reported features has changed.</a:t>
            </a:r>
          </a:p>
          <a:p>
            <a:endParaRPr lang="en-US" dirty="0"/>
          </a:p>
        </p:txBody>
      </p:sp>
      <p:sp>
        <p:nvSpPr>
          <p:cNvPr id="9" name="Content Placeholder 8"/>
          <p:cNvSpPr>
            <a:spLocks noGrp="1"/>
          </p:cNvSpPr>
          <p:nvPr>
            <p:ph sz="half" idx="2"/>
          </p:nvPr>
        </p:nvSpPr>
        <p:spPr/>
        <p:txBody>
          <a:bodyPr>
            <a:normAutofit fontScale="70000" lnSpcReduction="20000"/>
          </a:bodyPr>
          <a:lstStyle/>
          <a:p>
            <a:pPr marL="108000" indent="0">
              <a:buNone/>
            </a:pPr>
            <a:r>
              <a:rPr lang="en-US" dirty="0"/>
              <a:t>An example packet</a:t>
            </a:r>
            <a:r>
              <a:rPr lang="en-US" dirty="0" smtClean="0"/>
              <a:t>:</a:t>
            </a:r>
          </a:p>
          <a:p>
            <a:pPr marL="108000" indent="0">
              <a:buNone/>
            </a:pPr>
            <a:endParaRPr lang="en-US" dirty="0"/>
          </a:p>
          <a:p>
            <a:pPr marL="108000" indent="0">
              <a:buNone/>
            </a:pPr>
            <a:r>
              <a:rPr lang="en-US" b="1" dirty="0"/>
              <a:t>(a1) 30 00 </a:t>
            </a:r>
            <a:r>
              <a:rPr lang="en-US" b="1" dirty="0" smtClean="0"/>
              <a:t>08</a:t>
            </a:r>
          </a:p>
          <a:p>
            <a:pPr marL="108000" indent="0">
              <a:buNone/>
            </a:pPr>
            <a:endParaRPr lang="en-US" b="1" dirty="0"/>
          </a:p>
          <a:p>
            <a:pPr marL="108000" indent="0">
              <a:buNone/>
            </a:pPr>
            <a:r>
              <a:rPr lang="en-US" b="1" dirty="0"/>
              <a:t>(a1)</a:t>
            </a:r>
            <a:r>
              <a:rPr lang="en-US" dirty="0"/>
              <a:t>:  indicates this packet as input from the </a:t>
            </a:r>
            <a:r>
              <a:rPr lang="en-US" dirty="0" smtClean="0"/>
              <a:t>Wiimote</a:t>
            </a:r>
          </a:p>
          <a:p>
            <a:pPr marL="108000" indent="0">
              <a:buNone/>
            </a:pPr>
            <a:endParaRPr lang="en-US" dirty="0"/>
          </a:p>
          <a:p>
            <a:pPr marL="108000" indent="0">
              <a:buNone/>
            </a:pPr>
            <a:r>
              <a:rPr lang="en-US" b="1" dirty="0"/>
              <a:t>0x30</a:t>
            </a:r>
            <a:r>
              <a:rPr lang="en-US" dirty="0"/>
              <a:t>: shows the data report mode as 0x30, which in this case reports only button </a:t>
            </a:r>
            <a:r>
              <a:rPr lang="en-US" dirty="0" smtClean="0"/>
              <a:t>input</a:t>
            </a:r>
          </a:p>
          <a:p>
            <a:pPr marL="108000" indent="0">
              <a:buNone/>
            </a:pPr>
            <a:endParaRPr lang="en-US" dirty="0"/>
          </a:p>
          <a:p>
            <a:pPr marL="108000" indent="0">
              <a:buNone/>
            </a:pPr>
            <a:r>
              <a:rPr lang="en-US" b="1" dirty="0"/>
              <a:t>0x00</a:t>
            </a:r>
            <a:r>
              <a:rPr lang="en-US" dirty="0"/>
              <a:t> and </a:t>
            </a:r>
            <a:r>
              <a:rPr lang="en-US" b="1" dirty="0"/>
              <a:t>0x08</a:t>
            </a:r>
            <a:r>
              <a:rPr lang="en-US" dirty="0"/>
              <a:t>: show which buttons have been pressed, with this particular combination indicating that the A button is currently being held down</a:t>
            </a:r>
            <a:r>
              <a:rPr lang="en-US" dirty="0" smtClean="0"/>
              <a:t>.</a:t>
            </a:r>
            <a:endParaRPr lang="en-US" dirty="0"/>
          </a:p>
        </p:txBody>
      </p:sp>
    </p:spTree>
    <p:extLst>
      <p:ext uri="{BB962C8B-B14F-4D97-AF65-F5344CB8AC3E}">
        <p14:creationId xmlns:p14="http://schemas.microsoft.com/office/powerpoint/2010/main" val="22641139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Wiimote Accelerometer Data</a:t>
            </a:r>
            <a:endParaRPr lang="en-US" dirty="0"/>
          </a:p>
        </p:txBody>
      </p:sp>
      <p:sp>
        <p:nvSpPr>
          <p:cNvPr id="3" name="Content Placeholder 2"/>
          <p:cNvSpPr>
            <a:spLocks noGrp="1"/>
          </p:cNvSpPr>
          <p:nvPr>
            <p:ph sz="half" idx="1"/>
          </p:nvPr>
        </p:nvSpPr>
        <p:spPr/>
        <p:txBody>
          <a:bodyPr>
            <a:normAutofit fontScale="62500" lnSpcReduction="20000"/>
          </a:bodyPr>
          <a:lstStyle/>
          <a:p>
            <a:r>
              <a:rPr lang="en-US" sz="3000" dirty="0"/>
              <a:t>The Wii Remote includes a three-axis linear accelerometer located on the top surface of the circuit board</a:t>
            </a:r>
            <a:r>
              <a:rPr lang="en-US" sz="3000" dirty="0" smtClean="0"/>
              <a:t>.</a:t>
            </a:r>
          </a:p>
          <a:p>
            <a:pPr marL="0" indent="0">
              <a:buNone/>
            </a:pPr>
            <a:endParaRPr lang="en-US" sz="3000" dirty="0"/>
          </a:p>
          <a:p>
            <a:r>
              <a:rPr lang="en-US" sz="3000" dirty="0"/>
              <a:t>Measures accelerations over a range of at least +/- 3g with 10% </a:t>
            </a:r>
            <a:r>
              <a:rPr lang="en-US" sz="3000" dirty="0" smtClean="0"/>
              <a:t>sensitivity</a:t>
            </a:r>
          </a:p>
          <a:p>
            <a:pPr marL="0" indent="0">
              <a:buNone/>
            </a:pPr>
            <a:endParaRPr lang="en-US" sz="3000" dirty="0"/>
          </a:p>
          <a:p>
            <a:r>
              <a:rPr lang="en-US" sz="3000" dirty="0"/>
              <a:t>Data from the accelerometer is sent in a packet utilizing the following format:</a:t>
            </a:r>
            <a:br>
              <a:rPr lang="en-US" sz="3000" dirty="0"/>
            </a:br>
            <a:r>
              <a:rPr lang="en-US" sz="3000" b="1" dirty="0"/>
              <a:t>(a1) 31 BB BB XX YY </a:t>
            </a:r>
            <a:r>
              <a:rPr lang="en-US" sz="3000" b="1" dirty="0" smtClean="0"/>
              <a:t>ZZ</a:t>
            </a:r>
          </a:p>
          <a:p>
            <a:pPr marL="0" indent="0">
              <a:buNone/>
            </a:pPr>
            <a:endParaRPr lang="en-US" sz="3000" b="1" dirty="0"/>
          </a:p>
          <a:p>
            <a:r>
              <a:rPr lang="en-US" sz="3000" dirty="0"/>
              <a:t>XX, YY, and ZZ are unsigned bytes representing the acceleration in each of the three axis.</a:t>
            </a:r>
          </a:p>
          <a:p>
            <a:endParaRPr lang="en-US" dirty="0"/>
          </a:p>
        </p:txBody>
      </p:sp>
      <p:pic>
        <p:nvPicPr>
          <p:cNvPr id="5"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25810" y="1524000"/>
            <a:ext cx="3111531" cy="3886200"/>
          </a:xfrm>
        </p:spPr>
      </p:pic>
    </p:spTree>
    <p:extLst>
      <p:ext uri="{BB962C8B-B14F-4D97-AF65-F5344CB8AC3E}">
        <p14:creationId xmlns:p14="http://schemas.microsoft.com/office/powerpoint/2010/main" val="11096179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Wiimote Interpreter</a:t>
            </a:r>
            <a:endParaRPr lang="en-US" dirty="0"/>
          </a:p>
        </p:txBody>
      </p:sp>
      <p:sp>
        <p:nvSpPr>
          <p:cNvPr id="6" name="Content Placeholder 5"/>
          <p:cNvSpPr>
            <a:spLocks noGrp="1"/>
          </p:cNvSpPr>
          <p:nvPr>
            <p:ph idx="1"/>
          </p:nvPr>
        </p:nvSpPr>
        <p:spPr/>
        <p:txBody>
          <a:bodyPr>
            <a:normAutofit lnSpcReduction="10000"/>
          </a:bodyPr>
          <a:lstStyle/>
          <a:p>
            <a:r>
              <a:rPr lang="en-US" dirty="0" smtClean="0"/>
              <a:t>Program written in C#</a:t>
            </a:r>
          </a:p>
          <a:p>
            <a:r>
              <a:rPr lang="en-US" dirty="0" smtClean="0"/>
              <a:t>Receives data packets from the Wiimote using the Wiimotelib library.</a:t>
            </a:r>
          </a:p>
          <a:p>
            <a:r>
              <a:rPr lang="en-US" dirty="0" smtClean="0"/>
              <a:t>Requests the numerical representation of the status of the Y-axis of the Wiimote and converts it to a number which can be added directly to the motor </a:t>
            </a:r>
            <a:r>
              <a:rPr lang="en-US" dirty="0" smtClean="0"/>
              <a:t>speed.</a:t>
            </a:r>
          </a:p>
          <a:p>
            <a:r>
              <a:rPr lang="en-US" dirty="0" smtClean="0"/>
              <a:t>Also receives button status which </a:t>
            </a:r>
            <a:r>
              <a:rPr lang="en-US" dirty="0" smtClean="0"/>
              <a:t>can </a:t>
            </a:r>
            <a:r>
              <a:rPr lang="en-US" dirty="0" smtClean="0"/>
              <a:t>be interpreted as a command to </a:t>
            </a:r>
            <a:r>
              <a:rPr lang="en-US" dirty="0" smtClean="0"/>
              <a:t>kill or revive </a:t>
            </a:r>
            <a:r>
              <a:rPr lang="en-US" dirty="0" smtClean="0"/>
              <a:t>the </a:t>
            </a:r>
            <a:r>
              <a:rPr lang="en-US" dirty="0" smtClean="0"/>
              <a:t>motors.</a:t>
            </a:r>
            <a:endParaRPr lang="en-US" dirty="0"/>
          </a:p>
        </p:txBody>
      </p:sp>
    </p:spTree>
    <p:extLst>
      <p:ext uri="{BB962C8B-B14F-4D97-AF65-F5344CB8AC3E}">
        <p14:creationId xmlns:p14="http://schemas.microsoft.com/office/powerpoint/2010/main" val="14134726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Dead-Man Switch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Controlled by the </a:t>
            </a:r>
            <a:r>
              <a:rPr lang="en-US" dirty="0" err="1" smtClean="0"/>
              <a:t>Wiimote</a:t>
            </a:r>
            <a:endParaRPr lang="en-US" dirty="0" smtClean="0"/>
          </a:p>
          <a:p>
            <a:r>
              <a:rPr lang="en-US" dirty="0" smtClean="0"/>
              <a:t>Implemented to ensure the safety of its operators and bystanders</a:t>
            </a:r>
          </a:p>
          <a:p>
            <a:r>
              <a:rPr lang="en-US" dirty="0" smtClean="0"/>
              <a:t>The B button located on the back of the </a:t>
            </a:r>
            <a:r>
              <a:rPr lang="en-US" dirty="0" err="1" smtClean="0"/>
              <a:t>Wiimote</a:t>
            </a:r>
            <a:r>
              <a:rPr lang="en-US" dirty="0" smtClean="0"/>
              <a:t> must be held down at all times in order to keep the Magic Plank in motion</a:t>
            </a:r>
          </a:p>
          <a:p>
            <a:r>
              <a:rPr lang="en-US" dirty="0" smtClean="0"/>
              <a:t>The moment the button is released, the Plank terminates operation of the motors until an additional command is received (sent by holding down the B button and pressing the 2 button) which will revive the Magic Plank and resume functionality.</a:t>
            </a:r>
            <a:endParaRPr lang="en-US" dirty="0"/>
          </a:p>
        </p:txBody>
      </p:sp>
    </p:spTree>
    <p:extLst>
      <p:ext uri="{BB962C8B-B14F-4D97-AF65-F5344CB8AC3E}">
        <p14:creationId xmlns:p14="http://schemas.microsoft.com/office/powerpoint/2010/main" val="40805067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Software Design</a:t>
            </a:r>
            <a:br>
              <a:rPr lang="en-US" dirty="0" smtClean="0"/>
            </a:br>
            <a:r>
              <a:rPr lang="en-US" dirty="0" smtClean="0"/>
              <a:t>Balancer</a:t>
            </a:r>
            <a:endParaRPr lang="en-US" dirty="0"/>
          </a:p>
        </p:txBody>
      </p:sp>
      <p:sp>
        <p:nvSpPr>
          <p:cNvPr id="3" name="Content Placeholder 2"/>
          <p:cNvSpPr>
            <a:spLocks noGrp="1"/>
          </p:cNvSpPr>
          <p:nvPr>
            <p:ph idx="1"/>
          </p:nvPr>
        </p:nvSpPr>
        <p:spPr/>
        <p:txBody>
          <a:bodyPr/>
          <a:lstStyle/>
          <a:p>
            <a:r>
              <a:rPr lang="en-US" dirty="0" smtClean="0"/>
              <a:t>Manages Filter, Sabertooth,</a:t>
            </a:r>
          </a:p>
          <a:p>
            <a:pPr>
              <a:buNone/>
            </a:pPr>
            <a:r>
              <a:rPr lang="en-US" dirty="0" smtClean="0"/>
              <a:t>	and Bluetooth classes</a:t>
            </a:r>
          </a:p>
          <a:p>
            <a:r>
              <a:rPr lang="en-US" dirty="0" smtClean="0"/>
              <a:t>Balances platform using </a:t>
            </a:r>
          </a:p>
          <a:p>
            <a:pPr>
              <a:buNone/>
            </a:pPr>
            <a:r>
              <a:rPr lang="en-US" dirty="0" smtClean="0"/>
              <a:t>	PID control</a:t>
            </a:r>
          </a:p>
          <a:p>
            <a:r>
              <a:rPr lang="en-US" dirty="0" smtClean="0"/>
              <a:t>Offsets balance with turning</a:t>
            </a:r>
          </a:p>
          <a:p>
            <a:pPr>
              <a:buNone/>
            </a:pPr>
            <a:r>
              <a:rPr lang="en-US" dirty="0" smtClean="0"/>
              <a:t>	data from Bluetooth, moves</a:t>
            </a:r>
          </a:p>
          <a:p>
            <a:pPr>
              <a:buNone/>
            </a:pPr>
            <a:r>
              <a:rPr lang="en-US" dirty="0" smtClean="0"/>
              <a:t>	motors while maintaining </a:t>
            </a:r>
          </a:p>
          <a:p>
            <a:pPr>
              <a:buNone/>
            </a:pPr>
            <a:r>
              <a:rPr lang="en-US" dirty="0" smtClean="0"/>
              <a:t>	equilibrium</a:t>
            </a:r>
          </a:p>
        </p:txBody>
      </p:sp>
      <p:pic>
        <p:nvPicPr>
          <p:cNvPr id="4098" name="Picture 2" descr="C:\Users\Student\AppData\Local\Temp\Balancer ne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9956" y="1600200"/>
            <a:ext cx="2753032"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Software Design</a:t>
            </a:r>
            <a:br>
              <a:rPr lang="en-US" dirty="0" smtClean="0"/>
            </a:br>
            <a:r>
              <a:rPr lang="en-US" dirty="0" smtClean="0"/>
              <a:t>PID Control</a:t>
            </a:r>
            <a:endParaRPr lang="en-US" dirty="0"/>
          </a:p>
        </p:txBody>
      </p:sp>
      <p:sp>
        <p:nvSpPr>
          <p:cNvPr id="3" name="Content Placeholder 2"/>
          <p:cNvSpPr>
            <a:spLocks noGrp="1"/>
          </p:cNvSpPr>
          <p:nvPr>
            <p:ph idx="1"/>
          </p:nvPr>
        </p:nvSpPr>
        <p:spPr/>
        <p:txBody>
          <a:bodyPr>
            <a:normAutofit lnSpcReduction="10000"/>
          </a:bodyPr>
          <a:lstStyle/>
          <a:p>
            <a:r>
              <a:rPr lang="en-US" dirty="0" smtClean="0"/>
              <a:t>PID : Proportional Integral Derivative Control</a:t>
            </a:r>
          </a:p>
          <a:p>
            <a:r>
              <a:rPr lang="en-US" dirty="0" smtClean="0"/>
              <a:t>P = Directly proportional to the current angle</a:t>
            </a:r>
          </a:p>
          <a:p>
            <a:r>
              <a:rPr lang="en-US" dirty="0" smtClean="0"/>
              <a:t>I = Integral of the angle as a function of time (prevent over-correction)</a:t>
            </a:r>
          </a:p>
          <a:p>
            <a:r>
              <a:rPr lang="en-US" dirty="0" smtClean="0"/>
              <a:t>D = Derivative, the change in time  (accounts for rapid change)</a:t>
            </a:r>
          </a:p>
          <a:p>
            <a:r>
              <a:rPr lang="en-US" dirty="0" smtClean="0"/>
              <a:t>Kp,Ki,Kd = Constants that weight the influence of P, I, and 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Software Design</a:t>
            </a:r>
            <a:br>
              <a:rPr lang="en-US" dirty="0"/>
            </a:br>
            <a:r>
              <a:rPr lang="en-US" dirty="0"/>
              <a:t>Balancer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646237"/>
                <a:ext cx="8763000" cy="4526280"/>
              </a:xfrm>
            </p:spPr>
            <p:txBody>
              <a:bodyPr/>
              <a:lstStyle/>
              <a:p>
                <a14:m>
                  <m:oMath xmlns:m="http://schemas.openxmlformats.org/officeDocument/2006/math">
                    <m:r>
                      <a:rPr lang="en-US" b="0" i="1" smtClean="0">
                        <a:latin typeface="Cambria Math"/>
                      </a:rPr>
                      <m:t>𝑃</m:t>
                    </m:r>
                    <m:r>
                      <a:rPr lang="en-US" i="1">
                        <a:latin typeface="Cambria Math"/>
                      </a:rPr>
                      <m:t>=</m:t>
                    </m:r>
                    <m:r>
                      <a:rPr lang="en-US" b="0" i="1" smtClean="0">
                        <a:latin typeface="Cambria Math"/>
                      </a:rPr>
                      <m:t>𝐾𝑝</m:t>
                    </m:r>
                    <m:r>
                      <a:rPr lang="en-US" b="0" i="1" smtClean="0">
                        <a:latin typeface="Cambria Math"/>
                      </a:rPr>
                      <m:t> ∗ </m:t>
                    </m:r>
                    <m:r>
                      <m:rPr>
                        <m:sty m:val="p"/>
                      </m:rPr>
                      <a:rPr lang="en-US">
                        <a:latin typeface="Cambria Math"/>
                      </a:rPr>
                      <m:t>θ</m:t>
                    </m:r>
                  </m:oMath>
                </a14:m>
                <a:endParaRPr lang="en-US" dirty="0" smtClean="0"/>
              </a:p>
              <a:p>
                <a14:m>
                  <m:oMath xmlns:m="http://schemas.openxmlformats.org/officeDocument/2006/math">
                    <m:r>
                      <a:rPr lang="en-US" i="1">
                        <a:latin typeface="Cambria Math"/>
                      </a:rPr>
                      <m:t>𝐼</m:t>
                    </m:r>
                    <m:r>
                      <a:rPr lang="en-US" i="1">
                        <a:latin typeface="Cambria Math"/>
                      </a:rPr>
                      <m:t>=</m:t>
                    </m:r>
                    <m:r>
                      <a:rPr lang="en-US" i="1">
                        <a:latin typeface="Cambria Math"/>
                      </a:rPr>
                      <m:t>𝐼</m:t>
                    </m:r>
                    <m:r>
                      <a:rPr lang="en-US" i="1">
                        <a:latin typeface="Cambria Math"/>
                      </a:rPr>
                      <m:t>+ </m:t>
                    </m:r>
                    <m:r>
                      <a:rPr lang="en-US" i="1">
                        <a:latin typeface="Cambria Math"/>
                      </a:rPr>
                      <m:t>𝐾𝑖</m:t>
                    </m:r>
                    <m:r>
                      <a:rPr lang="en-US" i="1">
                        <a:latin typeface="Cambria Math"/>
                      </a:rPr>
                      <m:t> ∗ </m:t>
                    </m:r>
                    <m:r>
                      <m:rPr>
                        <m:sty m:val="p"/>
                      </m:rPr>
                      <a:rPr lang="en-US">
                        <a:latin typeface="Cambria Math"/>
                      </a:rPr>
                      <m:t>θ</m:t>
                    </m:r>
                    <m:r>
                      <a:rPr lang="en-US">
                        <a:latin typeface="Cambria Math"/>
                      </a:rPr>
                      <m:t> ∗0.99</m:t>
                    </m:r>
                  </m:oMath>
                </a14:m>
                <a:endParaRPr lang="en-US" dirty="0"/>
              </a:p>
              <a:p>
                <a:pPr lvl="1"/>
                <a14:m>
                  <m:oMath xmlns:m="http://schemas.openxmlformats.org/officeDocument/2006/math">
                    <m:r>
                      <m:rPr>
                        <m:nor/>
                      </m:rPr>
                      <a:rPr lang="en-US" sz="2400" dirty="0"/>
                      <m:t>0.99 </m:t>
                    </m:r>
                    <m:r>
                      <m:rPr>
                        <m:nor/>
                      </m:rPr>
                      <a:rPr lang="en-US" sz="2400" dirty="0"/>
                      <m:t>is</m:t>
                    </m:r>
                    <m:r>
                      <m:rPr>
                        <m:nor/>
                      </m:rPr>
                      <a:rPr lang="en-US" sz="2400" dirty="0"/>
                      <m:t> </m:t>
                    </m:r>
                    <m:r>
                      <m:rPr>
                        <m:nor/>
                      </m:rPr>
                      <a:rPr lang="en-US" sz="2400" dirty="0"/>
                      <m:t>used</m:t>
                    </m:r>
                    <m:r>
                      <m:rPr>
                        <m:nor/>
                      </m:rPr>
                      <a:rPr lang="en-US" sz="2400" dirty="0"/>
                      <m:t> </m:t>
                    </m:r>
                    <m:r>
                      <m:rPr>
                        <m:nor/>
                      </m:rPr>
                      <a:rPr lang="en-US" sz="2400" dirty="0"/>
                      <m:t>to</m:t>
                    </m:r>
                    <m:r>
                      <m:rPr>
                        <m:nor/>
                      </m:rPr>
                      <a:rPr lang="en-US" sz="2400" dirty="0"/>
                      <m:t> </m:t>
                    </m:r>
                    <m:r>
                      <m:rPr>
                        <m:nor/>
                      </m:rPr>
                      <a:rPr lang="en-US" sz="2400" dirty="0"/>
                      <m:t>bring</m:t>
                    </m:r>
                    <m:r>
                      <m:rPr>
                        <m:nor/>
                      </m:rPr>
                      <a:rPr lang="en-US" sz="2400" dirty="0"/>
                      <m:t> </m:t>
                    </m:r>
                    <m:r>
                      <m:rPr>
                        <m:nor/>
                      </m:rPr>
                      <a:rPr lang="en-US" sz="2400" dirty="0"/>
                      <m:t>I</m:t>
                    </m:r>
                    <m:r>
                      <m:rPr>
                        <m:nor/>
                      </m:rPr>
                      <a:rPr lang="en-US" sz="2400" dirty="0"/>
                      <m:t> </m:t>
                    </m:r>
                    <m:r>
                      <m:rPr>
                        <m:nor/>
                      </m:rPr>
                      <a:rPr lang="en-US" sz="2400" dirty="0"/>
                      <m:t>back</m:t>
                    </m:r>
                    <m:r>
                      <m:rPr>
                        <m:nor/>
                      </m:rPr>
                      <a:rPr lang="en-US" sz="2400" dirty="0"/>
                      <m:t> </m:t>
                    </m:r>
                    <m:r>
                      <m:rPr>
                        <m:nor/>
                      </m:rPr>
                      <a:rPr lang="en-US" sz="2400" dirty="0"/>
                      <m:t>to</m:t>
                    </m:r>
                    <m:r>
                      <m:rPr>
                        <m:nor/>
                      </m:rPr>
                      <a:rPr lang="en-US" sz="2400" dirty="0"/>
                      <m:t> 0 </m:t>
                    </m:r>
                    <m:r>
                      <m:rPr>
                        <m:nor/>
                      </m:rPr>
                      <a:rPr lang="en-US" sz="2400" dirty="0"/>
                      <m:t>when</m:t>
                    </m:r>
                    <m:r>
                      <m:rPr>
                        <m:nor/>
                      </m:rPr>
                      <a:rPr lang="en-US" sz="2400" dirty="0"/>
                      <m:t> </m:t>
                    </m:r>
                    <m:r>
                      <m:rPr>
                        <m:nor/>
                      </m:rPr>
                      <a:rPr lang="en-US" sz="2400" dirty="0"/>
                      <m:t>the</m:t>
                    </m:r>
                    <m:r>
                      <m:rPr>
                        <m:nor/>
                      </m:rPr>
                      <a:rPr lang="en-US" sz="2400" dirty="0"/>
                      <m:t> </m:t>
                    </m:r>
                    <m:r>
                      <m:rPr>
                        <m:nor/>
                      </m:rPr>
                      <a:rPr lang="en-US" sz="2400" dirty="0"/>
                      <m:t>angle</m:t>
                    </m:r>
                    <m:r>
                      <m:rPr>
                        <m:nor/>
                      </m:rPr>
                      <a:rPr lang="en-US" sz="2400" dirty="0"/>
                      <m:t> </m:t>
                    </m:r>
                    <m:r>
                      <m:rPr>
                        <m:nor/>
                      </m:rPr>
                      <a:rPr lang="en-US" sz="2400" dirty="0"/>
                      <m:t>is</m:t>
                    </m:r>
                    <m:r>
                      <m:rPr>
                        <m:nor/>
                      </m:rPr>
                      <a:rPr lang="en-US" sz="2400" dirty="0"/>
                      <m:t> </m:t>
                    </m:r>
                    <m:r>
                      <m:rPr>
                        <m:nor/>
                      </m:rPr>
                      <a:rPr lang="en-US" sz="2400" dirty="0"/>
                      <m:t>near</m:t>
                    </m:r>
                    <m:r>
                      <m:rPr>
                        <m:nor/>
                      </m:rPr>
                      <a:rPr lang="en-US" sz="2400" dirty="0"/>
                      <m:t> 0</m:t>
                    </m:r>
                  </m:oMath>
                </a14:m>
                <a:endParaRPr lang="en-US" sz="2400" dirty="0"/>
              </a:p>
              <a:p>
                <a14:m>
                  <m:oMath xmlns:m="http://schemas.openxmlformats.org/officeDocument/2006/math">
                    <m:r>
                      <a:rPr lang="en-US" i="1">
                        <a:latin typeface="Cambria Math"/>
                      </a:rPr>
                      <m:t>𝐷</m:t>
                    </m:r>
                    <m:r>
                      <a:rPr lang="en-US" i="1">
                        <a:latin typeface="Cambria Math"/>
                      </a:rPr>
                      <m:t>=</m:t>
                    </m:r>
                    <m:sSub>
                      <m:sSubPr>
                        <m:ctrlPr>
                          <a:rPr lang="en-US" i="1">
                            <a:latin typeface="Cambria Math"/>
                          </a:rPr>
                        </m:ctrlPr>
                      </m:sSubPr>
                      <m:e>
                        <m:r>
                          <a:rPr lang="en-US" i="1">
                            <a:latin typeface="Cambria Math"/>
                          </a:rPr>
                          <m:t>𝛿</m:t>
                        </m:r>
                      </m:e>
                      <m:sub>
                        <m:r>
                          <a:rPr lang="en-US" i="1">
                            <a:latin typeface="Cambria Math"/>
                          </a:rPr>
                          <m:t>𝑋</m:t>
                        </m:r>
                      </m:sub>
                    </m:sSub>
                  </m:oMath>
                </a14:m>
                <a:r>
                  <a:rPr lang="en-US" dirty="0"/>
                  <a:t> </a:t>
                </a:r>
              </a:p>
              <a:p>
                <a:pPr lvl="1"/>
                <a:r>
                  <a:rPr lang="en-US" dirty="0"/>
                  <a:t>where </a:t>
                </a:r>
                <a14:m>
                  <m:oMath xmlns:m="http://schemas.openxmlformats.org/officeDocument/2006/math">
                    <m:sSub>
                      <m:sSubPr>
                        <m:ctrlPr>
                          <a:rPr lang="en-US" i="1">
                            <a:latin typeface="Cambria Math"/>
                          </a:rPr>
                        </m:ctrlPr>
                      </m:sSubPr>
                      <m:e>
                        <m:r>
                          <a:rPr lang="en-US" i="1">
                            <a:latin typeface="Cambria Math"/>
                          </a:rPr>
                          <m:t>𝛿</m:t>
                        </m:r>
                      </m:e>
                      <m:sub>
                        <m:r>
                          <a:rPr lang="en-US" i="1">
                            <a:latin typeface="Cambria Math"/>
                          </a:rPr>
                          <m:t>𝑋</m:t>
                        </m:r>
                      </m:sub>
                    </m:sSub>
                  </m:oMath>
                </a14:m>
                <a:r>
                  <a:rPr lang="en-US" dirty="0"/>
                  <a:t> is the rate of change from the Gyro (deg/s)</a:t>
                </a:r>
              </a:p>
              <a:p>
                <a14:m>
                  <m:oMath xmlns:m="http://schemas.openxmlformats.org/officeDocument/2006/math">
                    <m:r>
                      <a:rPr lang="en-US" b="0" i="1" smtClean="0">
                        <a:latin typeface="Cambria Math"/>
                      </a:rPr>
                      <m:t>𝐿𝑒𝑣𝑒𝑙</m:t>
                    </m:r>
                    <m:r>
                      <a:rPr lang="en-US" b="0" i="1" smtClean="0">
                        <a:latin typeface="Cambria Math"/>
                      </a:rPr>
                      <m:t>=</m:t>
                    </m:r>
                    <m:r>
                      <a:rPr lang="en-US" b="0" i="1" smtClean="0">
                        <a:latin typeface="Cambria Math"/>
                      </a:rPr>
                      <m:t>𝑃</m:t>
                    </m:r>
                    <m:r>
                      <a:rPr lang="en-US" b="0" i="1" smtClean="0">
                        <a:latin typeface="Cambria Math"/>
                      </a:rPr>
                      <m:t>+</m:t>
                    </m:r>
                    <m:r>
                      <a:rPr lang="en-US" b="0" i="1" smtClean="0">
                        <a:latin typeface="Cambria Math"/>
                      </a:rPr>
                      <m:t>𝐼</m:t>
                    </m:r>
                    <m:r>
                      <a:rPr lang="en-US" b="0" i="1" smtClean="0">
                        <a:latin typeface="Cambria Math"/>
                      </a:rPr>
                      <m:t>+</m:t>
                    </m:r>
                    <m:r>
                      <a:rPr lang="en-US" b="0" i="1" smtClean="0">
                        <a:latin typeface="Cambria Math"/>
                      </a:rPr>
                      <m:t>𝐷</m:t>
                    </m:r>
                  </m:oMath>
                </a14:m>
                <a:endParaRPr lang="en-US" b="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646237"/>
                <a:ext cx="8763000" cy="4526280"/>
              </a:xfrm>
              <a:blipFill rotWithShape="1">
                <a:blip r:embed="rId2" cstate="print"/>
                <a:stretch>
                  <a:fillRect r="-974"/>
                </a:stretch>
              </a:blipFill>
            </p:spPr>
            <p:txBody>
              <a:bodyPr/>
              <a:lstStyle/>
              <a:p>
                <a:r>
                  <a:rPr lang="en-US">
                    <a:noFill/>
                  </a:rPr>
                  <a:t> </a:t>
                </a:r>
              </a:p>
            </p:txBody>
          </p:sp>
        </mc:Fallback>
      </mc:AlternateContent>
    </p:spTree>
    <p:extLst>
      <p:ext uri="{BB962C8B-B14F-4D97-AF65-F5344CB8AC3E}">
        <p14:creationId xmlns:p14="http://schemas.microsoft.com/office/powerpoint/2010/main" val="42870105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Software Design</a:t>
            </a:r>
            <a:br>
              <a:rPr lang="en-US" dirty="0" smtClean="0"/>
            </a:br>
            <a:r>
              <a:rPr lang="en-US" dirty="0" smtClean="0"/>
              <a:t>Balancer</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Once the </a:t>
                </a:r>
                <a:r>
                  <a:rPr lang="en-US" i="1" dirty="0" smtClean="0"/>
                  <a:t>Level</a:t>
                </a:r>
                <a:r>
                  <a:rPr lang="en-US" dirty="0" smtClean="0"/>
                  <a:t> is determined, steer commands are integrated into the motor commands</a:t>
                </a:r>
              </a:p>
              <a:p>
                <a14:m>
                  <m:oMath xmlns:m="http://schemas.openxmlformats.org/officeDocument/2006/math">
                    <m:r>
                      <a:rPr lang="en-US" b="0" i="1" smtClean="0">
                        <a:latin typeface="Cambria Math"/>
                      </a:rPr>
                      <m:t>𝑀</m:t>
                    </m:r>
                    <m:r>
                      <a:rPr lang="en-US" b="0" i="1" smtClean="0">
                        <a:latin typeface="Cambria Math"/>
                      </a:rPr>
                      <m:t>1 =</m:t>
                    </m:r>
                    <m:r>
                      <a:rPr lang="en-US" b="0" i="1" smtClean="0">
                        <a:latin typeface="Cambria Math"/>
                      </a:rPr>
                      <m:t>𝐿𝑒𝑣𝑒𝑙</m:t>
                    </m:r>
                    <m:r>
                      <a:rPr lang="en-US" b="0" i="1" smtClean="0">
                        <a:latin typeface="Cambria Math"/>
                      </a:rPr>
                      <m:t>+</m:t>
                    </m:r>
                    <m:r>
                      <a:rPr lang="en-US" b="0" i="1" smtClean="0">
                        <a:latin typeface="Cambria Math"/>
                      </a:rPr>
                      <m:t>𝑆𝑡𝑒𝑒𝑟𝑣𝑎𝑙</m:t>
                    </m:r>
                  </m:oMath>
                </a14:m>
                <a:endParaRPr lang="en-US" dirty="0"/>
              </a:p>
              <a:p>
                <a14:m>
                  <m:oMath xmlns:m="http://schemas.openxmlformats.org/officeDocument/2006/math">
                    <m:r>
                      <a:rPr lang="en-US" b="0" i="1" smtClean="0">
                        <a:latin typeface="Cambria Math"/>
                      </a:rPr>
                      <m:t>𝑀</m:t>
                    </m:r>
                    <m:r>
                      <a:rPr lang="en-US" b="0" i="1" smtClean="0">
                        <a:latin typeface="Cambria Math"/>
                      </a:rPr>
                      <m:t>2 =</m:t>
                    </m:r>
                    <m:r>
                      <a:rPr lang="en-US" b="0" i="1" smtClean="0">
                        <a:latin typeface="Cambria Math"/>
                      </a:rPr>
                      <m:t>𝐿𝑒𝑣𝑒𝑙</m:t>
                    </m:r>
                    <m:r>
                      <a:rPr lang="en-US" b="0" i="1" smtClean="0">
                        <a:latin typeface="Cambria Math"/>
                      </a:rPr>
                      <m:t> −</m:t>
                    </m:r>
                    <m:r>
                      <a:rPr lang="en-US" b="0" i="1" smtClean="0">
                        <a:latin typeface="Cambria Math"/>
                      </a:rPr>
                      <m:t>𝑆𝑡𝑒𝑒𝑟𝑣𝑎𝑙</m:t>
                    </m:r>
                  </m:oMath>
                </a14:m>
                <a:endParaRPr lang="en-US" dirty="0" smtClean="0"/>
              </a:p>
              <a:p>
                <a:r>
                  <a:rPr lang="en-US" dirty="0" smtClean="0"/>
                  <a:t>Offsetting the values allows for the platform to maintain balancing equilibrium</a:t>
                </a:r>
                <a:endParaRPr lang="en-US" dirty="0"/>
              </a:p>
              <a:p>
                <a:endParaRPr lang="en-US" dirty="0" smtClean="0"/>
              </a:p>
              <a:p>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41" t="-1884"/>
                </a:stretch>
              </a:blipFill>
            </p:spPr>
            <p:txBody>
              <a:bodyPr/>
              <a:lstStyle/>
              <a:p>
                <a:r>
                  <a:rPr lang="en-US">
                    <a:noFill/>
                  </a:rPr>
                  <a:t> </a:t>
                </a:r>
              </a:p>
            </p:txBody>
          </p:sp>
        </mc:Fallback>
      </mc:AlternateContent>
    </p:spTree>
    <p:extLst>
      <p:ext uri="{BB962C8B-B14F-4D97-AF65-F5344CB8AC3E}">
        <p14:creationId xmlns:p14="http://schemas.microsoft.com/office/powerpoint/2010/main" val="24458365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533400" y="2209800"/>
            <a:ext cx="8229600" cy="2209800"/>
          </a:xfrm>
        </p:spPr>
        <p:txBody>
          <a:bodyPr>
            <a:noAutofit/>
          </a:bodyPr>
          <a:lstStyle/>
          <a:p>
            <a:pPr algn="ctr"/>
            <a:r>
              <a:rPr lang="en-US" sz="6600" dirty="0" smtClean="0"/>
              <a:t>Administrative</a:t>
            </a:r>
            <a:br>
              <a:rPr lang="en-US" sz="6600" dirty="0" smtClean="0"/>
            </a:br>
            <a:r>
              <a:rPr lang="en-US" sz="6600" dirty="0" smtClean="0"/>
              <a:t>Information</a:t>
            </a:r>
            <a:endParaRPr lang="en-US" sz="6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Budget (Prototyping)</a:t>
            </a:r>
            <a:endParaRPr lang="en-US" dirty="0"/>
          </a:p>
        </p:txBody>
      </p:sp>
      <p:pic>
        <p:nvPicPr>
          <p:cNvPr id="8" name="Content Placeholder 7" descr="Budget.PNG"/>
          <p:cNvPicPr>
            <a:picLocks noGrp="1" noChangeAspect="1"/>
          </p:cNvPicPr>
          <p:nvPr>
            <p:ph idx="1"/>
          </p:nvPr>
        </p:nvPicPr>
        <p:blipFill>
          <a:blip r:embed="rId2" cstate="print"/>
          <a:stretch>
            <a:fillRect/>
          </a:stretch>
        </p:blipFill>
        <p:spPr>
          <a:xfrm>
            <a:off x="612945" y="1646238"/>
            <a:ext cx="7918109" cy="4525962"/>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(Project)</a:t>
            </a:r>
            <a:endParaRPr lang="en-US" dirty="0"/>
          </a:p>
        </p:txBody>
      </p:sp>
      <p:sp>
        <p:nvSpPr>
          <p:cNvPr id="3" name="Content Placeholder 2"/>
          <p:cNvSpPr>
            <a:spLocks noGrp="1"/>
          </p:cNvSpPr>
          <p:nvPr>
            <p:ph idx="1"/>
          </p:nvPr>
        </p:nvSpPr>
        <p:spPr/>
        <p:txBody>
          <a:bodyPr>
            <a:normAutofit/>
          </a:bodyPr>
          <a:lstStyle/>
          <a:p>
            <a:r>
              <a:rPr lang="en-US" dirty="0" smtClean="0"/>
              <a:t>Engineer and implement a fully functional two wheeled self balancing platform.</a:t>
            </a:r>
          </a:p>
          <a:p>
            <a:pPr lvl="1"/>
            <a:r>
              <a:rPr lang="en-US" dirty="0" smtClean="0"/>
              <a:t>Software governors to maintain max/min speed/acceleration, assisting </a:t>
            </a:r>
            <a:r>
              <a:rPr lang="en-US" smtClean="0"/>
              <a:t>in maintaining </a:t>
            </a:r>
            <a:r>
              <a:rPr lang="en-US" dirty="0" smtClean="0"/>
              <a:t>balance.</a:t>
            </a:r>
          </a:p>
          <a:p>
            <a:pPr lvl="1"/>
            <a:r>
              <a:rPr lang="en-US" dirty="0" smtClean="0"/>
              <a:t>Explore, engineer, and implement wireless steering.</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Budget</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1026" name="Picture 2" descr="C:\Users\Cashul Cwasha\Dropbox\Senior Design 2 - The Reckoning\Presentation\Figures\Final Budget - Revis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309" y="2257261"/>
            <a:ext cx="8097381" cy="23434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533400" y="2209800"/>
            <a:ext cx="8229600" cy="2209800"/>
          </a:xfrm>
        </p:spPr>
        <p:txBody>
          <a:bodyPr>
            <a:noAutofit/>
          </a:bodyPr>
          <a:lstStyle/>
          <a:p>
            <a:pPr algn="ctr"/>
            <a:r>
              <a:rPr lang="en-US" sz="6600" dirty="0" smtClean="0"/>
              <a:t>Questions?</a:t>
            </a:r>
            <a:br>
              <a:rPr lang="en-US" sz="6600" dirty="0" smtClean="0"/>
            </a:br>
            <a:endParaRPr lang="en-US" sz="4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(Continued)</a:t>
            </a:r>
            <a:endParaRPr lang="en-US" dirty="0"/>
          </a:p>
        </p:txBody>
      </p:sp>
      <p:sp>
        <p:nvSpPr>
          <p:cNvPr id="3" name="Content Placeholder 2"/>
          <p:cNvSpPr>
            <a:spLocks noGrp="1"/>
          </p:cNvSpPr>
          <p:nvPr>
            <p:ph idx="1"/>
          </p:nvPr>
        </p:nvSpPr>
        <p:spPr/>
        <p:txBody>
          <a:bodyPr/>
          <a:lstStyle/>
          <a:p>
            <a:r>
              <a:rPr lang="en-US" dirty="0" smtClean="0"/>
              <a:t>Elimination of the steering column sets the Magic Plank apart from a standard Segway.</a:t>
            </a:r>
          </a:p>
          <a:p>
            <a:r>
              <a:rPr lang="en-US" dirty="0" smtClean="0"/>
              <a:t>Wheel orientation is altered due to the lack of the steering column, resembling more of a skateboard orientation than that of a Segway.</a:t>
            </a:r>
            <a:endParaRPr lang="en-US" dirty="0"/>
          </a:p>
          <a:p>
            <a:r>
              <a:rPr lang="en-US" dirty="0" smtClean="0"/>
              <a:t>This change shifts the work load of the project heavily towards software.</a:t>
            </a:r>
          </a:p>
        </p:txBody>
      </p:sp>
    </p:spTree>
    <p:extLst>
      <p:ext uri="{BB962C8B-B14F-4D97-AF65-F5344CB8AC3E}">
        <p14:creationId xmlns:p14="http://schemas.microsoft.com/office/powerpoint/2010/main" val="677309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Outline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Hardware Specifications</a:t>
            </a:r>
          </a:p>
          <a:p>
            <a:pPr lvl="1"/>
            <a:r>
              <a:rPr lang="en-US" dirty="0" smtClean="0"/>
              <a:t>Microcontroller</a:t>
            </a:r>
          </a:p>
          <a:p>
            <a:pPr lvl="1"/>
            <a:r>
              <a:rPr lang="en-US" dirty="0" smtClean="0"/>
              <a:t>Motor Controller</a:t>
            </a:r>
          </a:p>
          <a:p>
            <a:pPr lvl="1"/>
            <a:r>
              <a:rPr lang="en-US" dirty="0" smtClean="0"/>
              <a:t>Bluetooth Device</a:t>
            </a:r>
          </a:p>
          <a:p>
            <a:pPr lvl="1"/>
            <a:r>
              <a:rPr lang="en-US" dirty="0" smtClean="0"/>
              <a:t>Inertial Measurement Unit</a:t>
            </a:r>
          </a:p>
          <a:p>
            <a:pPr lvl="1"/>
            <a:r>
              <a:rPr lang="en-US" dirty="0" smtClean="0"/>
              <a:t>PCB</a:t>
            </a:r>
          </a:p>
          <a:p>
            <a:pPr lvl="1"/>
            <a:r>
              <a:rPr lang="en-US" dirty="0" smtClean="0"/>
              <a:t>Motors &amp; Wheels</a:t>
            </a:r>
          </a:p>
          <a:p>
            <a:pPr lvl="1"/>
            <a:r>
              <a:rPr lang="en-US" dirty="0" smtClean="0"/>
              <a:t>Power Supply</a:t>
            </a:r>
          </a:p>
          <a:p>
            <a:r>
              <a:rPr lang="en-US" dirty="0" smtClean="0"/>
              <a:t>Software Design</a:t>
            </a:r>
          </a:p>
          <a:p>
            <a:pPr lvl="1"/>
            <a:r>
              <a:rPr lang="en-US" dirty="0" smtClean="0"/>
              <a:t>Software Architecture</a:t>
            </a:r>
          </a:p>
          <a:p>
            <a:pPr lvl="1"/>
            <a:r>
              <a:rPr lang="en-US" dirty="0" smtClean="0"/>
              <a:t>Class Diagrams</a:t>
            </a:r>
          </a:p>
          <a:p>
            <a:pPr lvl="2"/>
            <a:r>
              <a:rPr lang="en-US" dirty="0" smtClean="0"/>
              <a:t>Sabertooth</a:t>
            </a:r>
          </a:p>
          <a:p>
            <a:pPr lvl="2"/>
            <a:r>
              <a:rPr lang="en-US" dirty="0" smtClean="0"/>
              <a:t>IMU</a:t>
            </a:r>
          </a:p>
          <a:p>
            <a:pPr lvl="2"/>
            <a:r>
              <a:rPr lang="en-US" dirty="0" smtClean="0"/>
              <a:t>Filter</a:t>
            </a:r>
          </a:p>
          <a:p>
            <a:pPr lvl="2"/>
            <a:r>
              <a:rPr lang="en-US" dirty="0" smtClean="0"/>
              <a:t>Bluetooth</a:t>
            </a:r>
          </a:p>
          <a:p>
            <a:pPr lvl="3"/>
            <a:r>
              <a:rPr lang="en-US" dirty="0" smtClean="0"/>
              <a:t>Wiimote Integration</a:t>
            </a:r>
          </a:p>
          <a:p>
            <a:pPr lvl="2"/>
            <a:r>
              <a:rPr lang="en-US" dirty="0" smtClean="0"/>
              <a:t>Balancer</a:t>
            </a:r>
          </a:p>
          <a:p>
            <a:r>
              <a:rPr lang="en-US" dirty="0" smtClean="0"/>
              <a:t>Administrative Information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533400" y="2209800"/>
            <a:ext cx="8229600" cy="2209800"/>
          </a:xfrm>
        </p:spPr>
        <p:txBody>
          <a:bodyPr>
            <a:noAutofit/>
          </a:bodyPr>
          <a:lstStyle/>
          <a:p>
            <a:pPr algn="ctr"/>
            <a:r>
              <a:rPr lang="en-US" sz="6600" dirty="0" smtClean="0"/>
              <a:t>Hardware Specifications</a:t>
            </a:r>
            <a:endParaRPr lang="en-US" sz="6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Atmel ATmega328p Microcontroller</a:t>
            </a:r>
            <a:endParaRPr lang="en-US" dirty="0"/>
          </a:p>
        </p:txBody>
      </p:sp>
      <p:sp>
        <p:nvSpPr>
          <p:cNvPr id="3" name="Content Placeholder 2"/>
          <p:cNvSpPr>
            <a:spLocks noGrp="1"/>
          </p:cNvSpPr>
          <p:nvPr>
            <p:ph idx="1"/>
          </p:nvPr>
        </p:nvSpPr>
        <p:spPr/>
        <p:txBody>
          <a:bodyPr/>
          <a:lstStyle/>
          <a:p>
            <a:r>
              <a:rPr lang="en-US" dirty="0" smtClean="0"/>
              <a:t>Low power</a:t>
            </a:r>
          </a:p>
          <a:p>
            <a:r>
              <a:rPr lang="en-US" dirty="0" smtClean="0"/>
              <a:t>Variable Performance</a:t>
            </a:r>
          </a:p>
          <a:p>
            <a:pPr lvl="1"/>
            <a:r>
              <a:rPr lang="en-US" dirty="0" smtClean="0"/>
              <a:t>0 – 20 MHZ @ 1.8 – 5.5 V</a:t>
            </a:r>
          </a:p>
          <a:p>
            <a:pPr lvl="1"/>
            <a:r>
              <a:rPr lang="en-US" dirty="0" smtClean="0"/>
              <a:t>1 MIPS / MHZ</a:t>
            </a:r>
          </a:p>
          <a:p>
            <a:r>
              <a:rPr lang="en-US" dirty="0" smtClean="0"/>
              <a:t>Capable of running the </a:t>
            </a:r>
          </a:p>
          <a:p>
            <a:pPr>
              <a:buNone/>
            </a:pPr>
            <a:r>
              <a:rPr lang="en-US" dirty="0" smtClean="0"/>
              <a:t> 	Arduino Software Platform</a:t>
            </a:r>
          </a:p>
        </p:txBody>
      </p:sp>
      <p:pic>
        <p:nvPicPr>
          <p:cNvPr id="3074" name="Picture 2" descr="C:\Users\Brian\Documents\School\Senior Design II\Figures\ATmega328p.png"/>
          <p:cNvPicPr>
            <a:picLocks noChangeAspect="1" noChangeArrowheads="1"/>
          </p:cNvPicPr>
          <p:nvPr/>
        </p:nvPicPr>
        <p:blipFill>
          <a:blip r:embed="rId2" cstate="print"/>
          <a:srcRect/>
          <a:stretch>
            <a:fillRect/>
          </a:stretch>
        </p:blipFill>
        <p:spPr bwMode="auto">
          <a:xfrm rot="-5400000">
            <a:off x="4592782" y="2951018"/>
            <a:ext cx="5140036" cy="21336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Sabertooth 2x12 Regenerative Dual Motor Driver </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A very robust driver,</a:t>
            </a:r>
            <a:br>
              <a:rPr lang="en-US" dirty="0" smtClean="0"/>
            </a:br>
            <a:r>
              <a:rPr lang="en-US" dirty="0" smtClean="0"/>
              <a:t>capable of handling</a:t>
            </a:r>
            <a:br>
              <a:rPr lang="en-US" dirty="0" smtClean="0"/>
            </a:br>
            <a:r>
              <a:rPr lang="en-US" dirty="0" smtClean="0"/>
              <a:t>a heavy payload.</a:t>
            </a:r>
          </a:p>
          <a:p>
            <a:r>
              <a:rPr lang="en-US" dirty="0" smtClean="0"/>
              <a:t>Supply power to two </a:t>
            </a:r>
          </a:p>
          <a:p>
            <a:pPr>
              <a:buNone/>
            </a:pPr>
            <a:r>
              <a:rPr lang="en-US" dirty="0" smtClean="0"/>
              <a:t>   DC brushed motors,</a:t>
            </a:r>
          </a:p>
          <a:p>
            <a:pPr>
              <a:buNone/>
            </a:pPr>
            <a:r>
              <a:rPr lang="en-US" dirty="0" smtClean="0"/>
              <a:t>  12 A nom, 18 A peak.</a:t>
            </a:r>
          </a:p>
          <a:p>
            <a:r>
              <a:rPr lang="en-US" dirty="0" smtClean="0"/>
              <a:t>Thermal Protection</a:t>
            </a:r>
          </a:p>
          <a:p>
            <a:r>
              <a:rPr lang="en-US" dirty="0" smtClean="0"/>
              <a:t>Compatible controls:</a:t>
            </a:r>
          </a:p>
          <a:p>
            <a:pPr lvl="1"/>
            <a:r>
              <a:rPr lang="en-US" dirty="0" smtClean="0"/>
              <a:t>PWM</a:t>
            </a:r>
          </a:p>
          <a:p>
            <a:pPr lvl="1"/>
            <a:r>
              <a:rPr lang="en-US" dirty="0" smtClean="0"/>
              <a:t>Radio Control</a:t>
            </a:r>
          </a:p>
          <a:p>
            <a:pPr lvl="1"/>
            <a:r>
              <a:rPr lang="en-US" dirty="0" smtClean="0"/>
              <a:t>Serial and Packetized Serial</a:t>
            </a:r>
          </a:p>
          <a:p>
            <a:endParaRPr lang="en-US" dirty="0"/>
          </a:p>
        </p:txBody>
      </p:sp>
      <p:pic>
        <p:nvPicPr>
          <p:cNvPr id="3074" name="Picture 2" descr="C:\Users\Brian\Documents\School\Senior Design II\Figures\Sabertooth.png"/>
          <p:cNvPicPr>
            <a:picLocks noChangeAspect="1" noChangeArrowheads="1"/>
          </p:cNvPicPr>
          <p:nvPr/>
        </p:nvPicPr>
        <p:blipFill>
          <a:blip r:embed="rId3" cstate="print"/>
          <a:srcRect/>
          <a:stretch>
            <a:fillRect/>
          </a:stretch>
        </p:blipFill>
        <p:spPr bwMode="auto">
          <a:xfrm>
            <a:off x="4800600" y="1752600"/>
            <a:ext cx="3981450" cy="353377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2272</TotalTime>
  <Words>1174</Words>
  <Application>Microsoft Office PowerPoint</Application>
  <PresentationFormat>On-screen Show (4:3)</PresentationFormat>
  <Paragraphs>245</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Foundry</vt:lpstr>
      <vt:lpstr>Self Balancing Platform A.K.A Magic Plank </vt:lpstr>
      <vt:lpstr>Motivation</vt:lpstr>
      <vt:lpstr>Background (Segway)</vt:lpstr>
      <vt:lpstr>Background (Project)</vt:lpstr>
      <vt:lpstr>Background (Continued)</vt:lpstr>
      <vt:lpstr>Outline</vt:lpstr>
      <vt:lpstr>Hardware Specifications</vt:lpstr>
      <vt:lpstr>Atmel ATmega328p Microcontroller</vt:lpstr>
      <vt:lpstr>Sabertooth 2x12 Regenerative Dual Motor Driver </vt:lpstr>
      <vt:lpstr>Bluetooth SMD Module RN-42</vt:lpstr>
      <vt:lpstr>SMD Module RN-42 Communication</vt:lpstr>
      <vt:lpstr>Steering Implementation</vt:lpstr>
      <vt:lpstr>Nintendo Wiimote</vt:lpstr>
      <vt:lpstr>Inertial Measurement Unit IMU3000 &amp; ADXL345</vt:lpstr>
      <vt:lpstr>Inertial Measurement Unit IMU3000</vt:lpstr>
      <vt:lpstr>Inertial Measurement Unit ADXL345</vt:lpstr>
      <vt:lpstr>Printed Circuit Board Schematics</vt:lpstr>
      <vt:lpstr>Printed Circuit Board</vt:lpstr>
      <vt:lpstr>24 Volt 250 Watt Electric Motor</vt:lpstr>
      <vt:lpstr>Chain Drive Wheel Assembly</vt:lpstr>
      <vt:lpstr>9 Ah 12 V Power Supply</vt:lpstr>
      <vt:lpstr>Software  Design</vt:lpstr>
      <vt:lpstr>Software Overview:  Architecture</vt:lpstr>
      <vt:lpstr>Software Design IMU</vt:lpstr>
      <vt:lpstr>Software Design IMU</vt:lpstr>
      <vt:lpstr>Software Design Filter</vt:lpstr>
      <vt:lpstr>Software Design Determining Angles</vt:lpstr>
      <vt:lpstr>Software Design  The Complementary Filter</vt:lpstr>
      <vt:lpstr>Software Design Bluetooth</vt:lpstr>
      <vt:lpstr>Wiimote Data Reports</vt:lpstr>
      <vt:lpstr>Wiimote Accelerometer Data</vt:lpstr>
      <vt:lpstr>Wiimote Interpreter</vt:lpstr>
      <vt:lpstr>Software Dead-Man Switch</vt:lpstr>
      <vt:lpstr>Software Design Balancer</vt:lpstr>
      <vt:lpstr>Software Design PID Control</vt:lpstr>
      <vt:lpstr>Software Design Balancer</vt:lpstr>
      <vt:lpstr>Software Design Balancer</vt:lpstr>
      <vt:lpstr>Administrative Information</vt:lpstr>
      <vt:lpstr>Initial Budget (Prototyping)</vt:lpstr>
      <vt:lpstr>Final Budget</vt:lpstr>
      <vt:lpstr>Questions? </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Magic Plank</dc:title>
  <dc:creator>Fidei_Vigil</dc:creator>
  <cp:lastModifiedBy>Cashul Cwasha</cp:lastModifiedBy>
  <cp:revision>220</cp:revision>
  <dcterms:created xsi:type="dcterms:W3CDTF">2012-05-22T17:39:46Z</dcterms:created>
  <dcterms:modified xsi:type="dcterms:W3CDTF">2012-08-01T18:07:04Z</dcterms:modified>
</cp:coreProperties>
</file>